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21"/>
  </p:notesMasterIdLst>
  <p:handoutMasterIdLst>
    <p:handoutMasterId r:id="rId22"/>
  </p:handoutMasterIdLst>
  <p:sldIdLst>
    <p:sldId id="256" r:id="rId2"/>
    <p:sldId id="333" r:id="rId3"/>
    <p:sldId id="871" r:id="rId4"/>
    <p:sldId id="873" r:id="rId5"/>
    <p:sldId id="872" r:id="rId6"/>
    <p:sldId id="449" r:id="rId7"/>
    <p:sldId id="448" r:id="rId8"/>
    <p:sldId id="446" r:id="rId9"/>
    <p:sldId id="447" r:id="rId10"/>
    <p:sldId id="402" r:id="rId11"/>
    <p:sldId id="868" r:id="rId12"/>
    <p:sldId id="404" r:id="rId13"/>
    <p:sldId id="261" r:id="rId14"/>
    <p:sldId id="837" r:id="rId15"/>
    <p:sldId id="861" r:id="rId16"/>
    <p:sldId id="869" r:id="rId17"/>
    <p:sldId id="860" r:id="rId18"/>
    <p:sldId id="867" r:id="rId19"/>
    <p:sldId id="874"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59" autoAdjust="0"/>
    <p:restoredTop sz="94660"/>
  </p:normalViewPr>
  <p:slideViewPr>
    <p:cSldViewPr snapToGrid="0">
      <p:cViewPr varScale="1">
        <p:scale>
          <a:sx n="86" d="100"/>
          <a:sy n="86" d="100"/>
        </p:scale>
        <p:origin x="1421"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8330F9F-A2BB-67A4-4F3C-EC247AEDD90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B54D548-A30C-F45A-682A-52064745D48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4ECEEFF-E5FA-44CB-A4E0-935E9D2ACAA2}" type="datetimeFigureOut">
              <a:rPr lang="en-US" smtClean="0"/>
              <a:t>4/10/2023</a:t>
            </a:fld>
            <a:endParaRPr lang="en-US"/>
          </a:p>
        </p:txBody>
      </p:sp>
      <p:sp>
        <p:nvSpPr>
          <p:cNvPr id="4" name="Footer Placeholder 3">
            <a:extLst>
              <a:ext uri="{FF2B5EF4-FFF2-40B4-BE49-F238E27FC236}">
                <a16:creationId xmlns:a16="http://schemas.microsoft.com/office/drawing/2014/main" id="{8C4E81B2-EA7C-A195-83D5-5D8A0CC8C11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92B400A-1539-8A22-C02C-9F5E1694A5E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F394BD-0B69-4DEC-BDAD-168D0036E253}" type="slidenum">
              <a:rPr lang="en-US" smtClean="0"/>
              <a:t>‹#›</a:t>
            </a:fld>
            <a:endParaRPr lang="en-US"/>
          </a:p>
        </p:txBody>
      </p:sp>
    </p:spTree>
    <p:extLst>
      <p:ext uri="{BB962C8B-B14F-4D97-AF65-F5344CB8AC3E}">
        <p14:creationId xmlns:p14="http://schemas.microsoft.com/office/powerpoint/2010/main" val="21080959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58FF69-3482-47F6-BE5D-548CAF57FB16}" type="datetimeFigureOut">
              <a:rPr lang="en-US" smtClean="0"/>
              <a:t>4/10/2023</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5719B1-4C0A-469F-9060-4CD34910D9F4}" type="slidenum">
              <a:rPr lang="en-US" smtClean="0"/>
              <a:t>‹#›</a:t>
            </a:fld>
            <a:endParaRPr lang="en-US" dirty="0"/>
          </a:p>
        </p:txBody>
      </p:sp>
    </p:spTree>
    <p:extLst>
      <p:ext uri="{BB962C8B-B14F-4D97-AF65-F5344CB8AC3E}">
        <p14:creationId xmlns:p14="http://schemas.microsoft.com/office/powerpoint/2010/main" val="6904433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49375" y="1154113"/>
            <a:ext cx="4159250" cy="3119437"/>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0665265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49375" y="1154113"/>
            <a:ext cx="4159250" cy="3119437"/>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673964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49375" y="1154113"/>
            <a:ext cx="4159250" cy="3119437"/>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708986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49375" y="1154113"/>
            <a:ext cx="4159250" cy="3119437"/>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28140755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just" defTabSz="457200" rtl="0" eaLnBrk="0" fontAlgn="base" latinLnBrk="0" hangingPunct="0">
              <a:lnSpc>
                <a:spcPct val="115000"/>
              </a:lnSpc>
              <a:spcBef>
                <a:spcPts val="0"/>
              </a:spcBef>
              <a:spcAft>
                <a:spcPts val="0"/>
              </a:spcAft>
              <a:buClrTx/>
              <a:buSzTx/>
              <a:buFontTx/>
              <a:buNone/>
              <a:tabLst/>
              <a:defRPr/>
            </a:pPr>
            <a:endParaRPr lang="en-US" sz="1800" dirty="0">
              <a:solidFill>
                <a:schemeClr val="tx2"/>
              </a:solidFill>
              <a:latin typeface="Arial" charset="0"/>
              <a:ea typeface="MS PGothic" pitchFamily="34" charset="-128"/>
              <a:cs typeface="Arial" charset="0"/>
            </a:endParaRPr>
          </a:p>
          <a:p>
            <a:pPr marL="0" marR="0" lvl="0" indent="0" algn="just" defTabSz="457200" rtl="0" eaLnBrk="0" fontAlgn="base" latinLnBrk="0" hangingPunct="0">
              <a:lnSpc>
                <a:spcPct val="115000"/>
              </a:lnSpc>
              <a:spcBef>
                <a:spcPts val="0"/>
              </a:spcBef>
              <a:spcAft>
                <a:spcPts val="0"/>
              </a:spcAft>
              <a:buClrTx/>
              <a:buSzTx/>
              <a:buFontTx/>
              <a:buNone/>
              <a:tabLst/>
              <a:defRPr/>
            </a:pPr>
            <a:r>
              <a:rPr lang="en-US" sz="1200" kern="1200" dirty="0">
                <a:solidFill>
                  <a:schemeClr val="tx1"/>
                </a:solidFill>
                <a:effectLst/>
                <a:latin typeface="+mn-lt"/>
                <a:ea typeface="ＭＳ Ｐゴシック" charset="-128"/>
                <a:cs typeface="ＭＳ Ｐゴシック" charset="-128"/>
              </a:rPr>
              <a:t>1.)</a:t>
            </a:r>
            <a:r>
              <a:rPr lang="en-US" sz="1200" dirty="0">
                <a:solidFill>
                  <a:schemeClr val="tx2"/>
                </a:solidFill>
                <a:latin typeface="Arial" charset="0"/>
                <a:ea typeface="MS PGothic" pitchFamily="34" charset="-128"/>
                <a:cs typeface="Arial" charset="0"/>
              </a:rPr>
              <a:t> Note that CLTs can be set up for a tem of years or for the donor’s lifetime.</a:t>
            </a:r>
            <a:endParaRPr lang="en-US" sz="1200" kern="1200" dirty="0">
              <a:solidFill>
                <a:schemeClr val="tx1"/>
              </a:solidFill>
              <a:effectLst/>
              <a:latin typeface="+mn-lt"/>
              <a:ea typeface="ＭＳ Ｐゴシック" charset="-128"/>
              <a:cs typeface="ＭＳ Ｐゴシック" charset="-128"/>
            </a:endParaRPr>
          </a:p>
          <a:p>
            <a:pPr algn="just">
              <a:lnSpc>
                <a:spcPct val="115000"/>
              </a:lnSpc>
              <a:spcBef>
                <a:spcPts val="0"/>
              </a:spcBef>
              <a:spcAft>
                <a:spcPts val="0"/>
              </a:spcAft>
            </a:pPr>
            <a:endParaRPr lang="en-US" baseline="0" dirty="0"/>
          </a:p>
        </p:txBody>
      </p:sp>
      <p:sp>
        <p:nvSpPr>
          <p:cNvPr id="4" name="Slide Number Placeholder 3"/>
          <p:cNvSpPr>
            <a:spLocks noGrp="1"/>
          </p:cNvSpPr>
          <p:nvPr>
            <p:ph type="sldNum" sz="quarter" idx="10"/>
          </p:nvPr>
        </p:nvSpPr>
        <p:spPr/>
        <p:txBody>
          <a:bodyPr/>
          <a:lstStyle/>
          <a:p>
            <a:pPr>
              <a:defRPr/>
            </a:pPr>
            <a:fld id="{54C97574-02C6-4E03-9DB5-5821AECF3D9F}" type="slidenum">
              <a:rPr lang="en-US" smtClean="0"/>
              <a:pPr>
                <a:defRPr/>
              </a:pPr>
              <a:t>14</a:t>
            </a:fld>
            <a:endParaRPr lang="en-US" dirty="0"/>
          </a:p>
        </p:txBody>
      </p:sp>
    </p:spTree>
    <p:extLst>
      <p:ext uri="{BB962C8B-B14F-4D97-AF65-F5344CB8AC3E}">
        <p14:creationId xmlns:p14="http://schemas.microsoft.com/office/powerpoint/2010/main" val="9457579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DCD4871-33FA-4610-AA09-4B5FBC601C67}" type="datetime1">
              <a:rPr lang="en-US" smtClean="0"/>
              <a:t>4/10/2023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3643408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99EDBC-6D66-4952-B86D-AF3FA9FEFABC}" type="datetime1">
              <a:rPr lang="en-US" smtClean="0"/>
              <a:t>4/10/2023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3226540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5DA922-BA93-4183-8C0C-130701E3A699}" type="datetime1">
              <a:rPr lang="en-US" smtClean="0"/>
              <a:t>4/10/2023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5855941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1A287C-7EA9-4413-A9AF-9C0D31BE3D05}" type="datetime1">
              <a:rPr lang="en-US" smtClean="0"/>
              <a:t>4/10/2023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5541089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F3E98B6-48C0-4CEF-87DF-FC31DA1942DA}" type="datetime1">
              <a:rPr lang="en-US" smtClean="0"/>
              <a:t>4/10/2023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723601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D38B71-2A70-44FA-84EB-811EBA8888AB}" type="datetime1">
              <a:rPr lang="en-US" smtClean="0"/>
              <a:t>4/10/2023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3195162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913112-8BB6-4DD3-A901-B3013FFD32D4}" type="datetime1">
              <a:rPr lang="en-US" smtClean="0"/>
              <a:t>4/10/2023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904931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DF7502C-94EA-417D-A700-1A016C35B8C0}" type="datetime1">
              <a:rPr lang="en-US" smtClean="0"/>
              <a:t>4/10/2023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29315451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39ABFA-2E58-4390-B3CB-85018B112C6D}" type="datetime1">
              <a:rPr lang="en-US" smtClean="0"/>
              <a:t>4/10/2023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3836787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FAB57D-A627-4444-895C-5FABBAD4DBE9}" type="datetime1">
              <a:rPr lang="en-US" smtClean="0"/>
              <a:t>4/10/2023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409240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8BD50D8-ED12-4231-A65E-71E2BD48550E}" type="datetime1">
              <a:rPr lang="en-US" smtClean="0"/>
              <a:t>4/10/2023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D08874-B085-4839-A939-B8EB998B4FF4}" type="slidenum">
              <a:rPr lang="en-US" smtClean="0"/>
              <a:t>‹#›</a:t>
            </a:fld>
            <a:endParaRPr lang="en-US" dirty="0"/>
          </a:p>
        </p:txBody>
      </p:sp>
    </p:spTree>
    <p:extLst>
      <p:ext uri="{BB962C8B-B14F-4D97-AF65-F5344CB8AC3E}">
        <p14:creationId xmlns:p14="http://schemas.microsoft.com/office/powerpoint/2010/main" val="36016735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mparison">
    <p:spTree>
      <p:nvGrpSpPr>
        <p:cNvPr id="1" name=""/>
        <p:cNvGrpSpPr/>
        <p:nvPr/>
      </p:nvGrpSpPr>
      <p:grpSpPr>
        <a:xfrm>
          <a:off x="0" y="0"/>
          <a:ext cx="0" cy="0"/>
          <a:chOff x="0" y="0"/>
          <a:chExt cx="0" cy="0"/>
        </a:xfrm>
      </p:grpSpPr>
      <p:cxnSp>
        <p:nvCxnSpPr>
          <p:cNvPr id="7" name="Straight Connector 6"/>
          <p:cNvCxnSpPr/>
          <p:nvPr userDrawn="1"/>
        </p:nvCxnSpPr>
        <p:spPr>
          <a:xfrm>
            <a:off x="457200" y="952500"/>
            <a:ext cx="8229600" cy="1588"/>
          </a:xfrm>
          <a:prstGeom prst="line">
            <a:avLst/>
          </a:prstGeom>
          <a:ln w="12700" cap="flat" cmpd="sng" algn="ctr">
            <a:solidFill>
              <a:srgbClr val="C8C8C8"/>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457200" y="292100"/>
            <a:ext cx="8229600" cy="1588"/>
          </a:xfrm>
          <a:prstGeom prst="line">
            <a:avLst/>
          </a:prstGeom>
          <a:ln w="12700" cap="flat" cmpd="sng" algn="ctr">
            <a:solidFill>
              <a:srgbClr val="C8C8C8"/>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722313" y="387519"/>
            <a:ext cx="7772400" cy="457942"/>
          </a:xfrm>
        </p:spPr>
        <p:txBody>
          <a:bodyPr anchor="b"/>
          <a:lstStyle>
            <a:lvl1pPr>
              <a:defRPr sz="2400"/>
            </a:lvl1pPr>
          </a:lstStyle>
          <a:p>
            <a:r>
              <a:rPr lang="en-US" dirty="0"/>
              <a:t>Click to edit Master title style</a:t>
            </a:r>
          </a:p>
        </p:txBody>
      </p:sp>
      <p:sp>
        <p:nvSpPr>
          <p:cNvPr id="13" name="Text Placeholder 11"/>
          <p:cNvSpPr>
            <a:spLocks noGrp="1"/>
          </p:cNvSpPr>
          <p:nvPr>
            <p:ph type="body" sz="quarter" idx="14"/>
          </p:nvPr>
        </p:nvSpPr>
        <p:spPr>
          <a:xfrm>
            <a:off x="463424" y="1661468"/>
            <a:ext cx="8226093" cy="422697"/>
          </a:xfrm>
        </p:spPr>
        <p:txBody>
          <a:bodyPr/>
          <a:lstStyle>
            <a:lvl1pPr marL="0" indent="0" algn="l">
              <a:spcBef>
                <a:spcPts val="0"/>
              </a:spcBef>
              <a:spcAft>
                <a:spcPts val="1400"/>
              </a:spcAft>
              <a:buFontTx/>
              <a:buNone/>
              <a:defRPr sz="1800" b="1" baseline="0">
                <a:solidFill>
                  <a:schemeClr val="tx1"/>
                </a:solidFill>
              </a:defRPr>
            </a:lvl1pPr>
            <a:lvl2pPr marL="0" indent="4763">
              <a:spcBef>
                <a:spcPts val="0"/>
              </a:spcBef>
              <a:buSzPct val="40000"/>
              <a:buFontTx/>
              <a:buNone/>
              <a:defRPr sz="1600"/>
            </a:lvl2pPr>
            <a:lvl3pPr marL="569913" indent="-176213">
              <a:spcBef>
                <a:spcPts val="0"/>
              </a:spcBef>
              <a:buSzPct val="40000"/>
              <a:buFont typeface="Wingdings" charset="2"/>
              <a:buChar char="§"/>
              <a:defRPr sz="1600"/>
            </a:lvl3pPr>
            <a:lvl4pPr marL="968375" indent="-168275">
              <a:spcBef>
                <a:spcPts val="0"/>
              </a:spcBef>
              <a:buSzPct val="65000"/>
              <a:defRPr sz="1600"/>
            </a:lvl4pPr>
            <a:lvl5pPr marL="1368425" indent="-166688">
              <a:spcBef>
                <a:spcPts val="0"/>
              </a:spcBef>
              <a:buSzPct val="65000"/>
              <a:defRPr sz="1600"/>
            </a:lvl5pPr>
          </a:lstStyle>
          <a:p>
            <a:pPr lvl="0"/>
            <a:r>
              <a:rPr lang="en-US" dirty="0"/>
              <a:t>Click to edit Master text styles</a:t>
            </a:r>
          </a:p>
        </p:txBody>
      </p:sp>
      <p:sp>
        <p:nvSpPr>
          <p:cNvPr id="14" name="Text Placeholder 9"/>
          <p:cNvSpPr>
            <a:spLocks noGrp="1"/>
          </p:cNvSpPr>
          <p:nvPr>
            <p:ph type="body" sz="quarter" idx="15"/>
          </p:nvPr>
        </p:nvSpPr>
        <p:spPr>
          <a:xfrm>
            <a:off x="4848624" y="5175850"/>
            <a:ext cx="3035676" cy="652417"/>
          </a:xfrm>
          <a:noFill/>
        </p:spPr>
        <p:txBody>
          <a:bodyPr>
            <a:noAutofit/>
          </a:bodyPr>
          <a:lstStyle>
            <a:lvl1pPr marL="0" indent="0" algn="l">
              <a:buFontTx/>
              <a:buNone/>
              <a:defRPr sz="1100" i="1" baseline="0">
                <a:solidFill>
                  <a:srgbClr val="5F8FB4"/>
                </a:solidFill>
              </a:defRPr>
            </a:lvl1pPr>
            <a:lvl2pPr>
              <a:defRPr sz="1000" i="1"/>
            </a:lvl2pPr>
            <a:lvl3pPr>
              <a:defRPr sz="1000" i="1"/>
            </a:lvl3pPr>
            <a:lvl4pPr>
              <a:defRPr sz="1000" i="1"/>
            </a:lvl4pPr>
            <a:lvl5pPr>
              <a:defRPr sz="1000" i="1"/>
            </a:lvl5pPr>
          </a:lstStyle>
          <a:p>
            <a:pPr lvl="0"/>
            <a:r>
              <a:rPr lang="en-US"/>
              <a:t>Click to edit Master text styles</a:t>
            </a:r>
          </a:p>
        </p:txBody>
      </p:sp>
      <p:sp>
        <p:nvSpPr>
          <p:cNvPr id="15" name="Text Placeholder 9"/>
          <p:cNvSpPr>
            <a:spLocks noGrp="1"/>
          </p:cNvSpPr>
          <p:nvPr>
            <p:ph type="body" sz="quarter" idx="13"/>
          </p:nvPr>
        </p:nvSpPr>
        <p:spPr>
          <a:xfrm>
            <a:off x="1243846" y="5175850"/>
            <a:ext cx="3035676" cy="652417"/>
          </a:xfrm>
          <a:noFill/>
        </p:spPr>
        <p:txBody>
          <a:bodyPr>
            <a:noAutofit/>
          </a:bodyPr>
          <a:lstStyle>
            <a:lvl1pPr marL="0" indent="0" algn="l">
              <a:buFontTx/>
              <a:buNone/>
              <a:defRPr sz="1100" i="1" baseline="0">
                <a:solidFill>
                  <a:srgbClr val="5F8FB4"/>
                </a:solidFill>
              </a:defRPr>
            </a:lvl1pPr>
            <a:lvl2pPr>
              <a:defRPr sz="1000" i="1"/>
            </a:lvl2pPr>
            <a:lvl3pPr>
              <a:defRPr sz="1000" i="1"/>
            </a:lvl3pPr>
            <a:lvl4pPr>
              <a:defRPr sz="1000" i="1"/>
            </a:lvl4pPr>
            <a:lvl5pPr>
              <a:defRPr sz="1000" i="1"/>
            </a:lvl5pPr>
          </a:lstStyle>
          <a:p>
            <a:pPr lvl="0"/>
            <a:r>
              <a:rPr lang="en-US" dirty="0"/>
              <a:t>Click to edit Master text styles</a:t>
            </a:r>
          </a:p>
        </p:txBody>
      </p:sp>
      <p:sp>
        <p:nvSpPr>
          <p:cNvPr id="10" name="Content Placeholder 2"/>
          <p:cNvSpPr>
            <a:spLocks noGrp="1"/>
          </p:cNvSpPr>
          <p:nvPr>
            <p:ph sz="half" idx="17"/>
          </p:nvPr>
        </p:nvSpPr>
        <p:spPr>
          <a:xfrm>
            <a:off x="463424" y="2084165"/>
            <a:ext cx="8229600" cy="3288210"/>
          </a:xfrm>
        </p:spPr>
        <p:txBody>
          <a:bodyPr>
            <a:normAutofit/>
          </a:bodyPr>
          <a:lstStyle>
            <a:lvl1pPr>
              <a:defRPr sz="1800"/>
            </a:lvl1pPr>
            <a:lvl2pPr>
              <a:defRPr sz="1800"/>
            </a:lvl2pPr>
            <a:lvl3pPr>
              <a:defRPr sz="1800"/>
            </a:lvl3pPr>
            <a:lvl4pPr>
              <a:buFont typeface="Arial"/>
              <a:buChar char="–"/>
              <a:defRPr sz="1800"/>
            </a:lvl4pPr>
            <a:lvl5pPr>
              <a:buFont typeface="Lucida Grande"/>
              <a:buChar cha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8"/>
          <p:cNvSpPr>
            <a:spLocks noGrp="1"/>
          </p:cNvSpPr>
          <p:nvPr>
            <p:ph type="sldNum" sz="quarter" idx="18"/>
          </p:nvPr>
        </p:nvSpPr>
        <p:spPr/>
        <p:txBody>
          <a:bodyPr/>
          <a:lstStyle>
            <a:lvl1pPr>
              <a:defRPr/>
            </a:lvl1pPr>
          </a:lstStyle>
          <a:p>
            <a:pPr>
              <a:defRPr/>
            </a:pPr>
            <a:fld id="{28BE3E87-C928-4ABE-B6CF-49E1CBCD3B24}" type="slidenum">
              <a:rPr lang="en-US"/>
              <a:pPr>
                <a:defRPr/>
              </a:pPr>
              <a:t>‹#›</a:t>
            </a:fld>
            <a:endParaRPr lang="en-US" dirty="0"/>
          </a:p>
        </p:txBody>
      </p:sp>
    </p:spTree>
    <p:extLst>
      <p:ext uri="{BB962C8B-B14F-4D97-AF65-F5344CB8AC3E}">
        <p14:creationId xmlns:p14="http://schemas.microsoft.com/office/powerpoint/2010/main" val="2434165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Interior Slide - One Column">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43A145C1-BF21-164F-90D5-5EC9398B6C13}"/>
              </a:ext>
            </a:extLst>
          </p:cNvPr>
          <p:cNvCxnSpPr/>
          <p:nvPr userDrawn="1"/>
        </p:nvCxnSpPr>
        <p:spPr>
          <a:xfrm>
            <a:off x="457200" y="952502"/>
            <a:ext cx="8229600" cy="1588"/>
          </a:xfrm>
          <a:prstGeom prst="line">
            <a:avLst/>
          </a:prstGeom>
          <a:ln w="12700" cap="flat" cmpd="sng" algn="ctr">
            <a:solidFill>
              <a:srgbClr val="E1E5E8"/>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AD8AACEA-B3BE-374D-A058-88615411BDAB}"/>
              </a:ext>
            </a:extLst>
          </p:cNvPr>
          <p:cNvCxnSpPr/>
          <p:nvPr userDrawn="1"/>
        </p:nvCxnSpPr>
        <p:spPr>
          <a:xfrm>
            <a:off x="457200" y="292102"/>
            <a:ext cx="8229600" cy="1588"/>
          </a:xfrm>
          <a:prstGeom prst="line">
            <a:avLst/>
          </a:prstGeom>
          <a:ln w="12700" cap="flat" cmpd="sng" algn="ctr">
            <a:solidFill>
              <a:srgbClr val="E1E5E8"/>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7" name="Text Placeholder 11">
            <a:extLst>
              <a:ext uri="{FF2B5EF4-FFF2-40B4-BE49-F238E27FC236}">
                <a16:creationId xmlns:a16="http://schemas.microsoft.com/office/drawing/2014/main" id="{30115F0B-1D91-694D-A370-6B0BA168758D}"/>
              </a:ext>
            </a:extLst>
          </p:cNvPr>
          <p:cNvSpPr>
            <a:spLocks noGrp="1"/>
          </p:cNvSpPr>
          <p:nvPr>
            <p:ph type="body" sz="quarter" idx="14"/>
          </p:nvPr>
        </p:nvSpPr>
        <p:spPr>
          <a:xfrm>
            <a:off x="463428" y="1661470"/>
            <a:ext cx="8226093" cy="422697"/>
          </a:xfrm>
        </p:spPr>
        <p:txBody>
          <a:bodyPr/>
          <a:lstStyle>
            <a:lvl1pPr marL="0" indent="0" algn="l">
              <a:spcBef>
                <a:spcPts val="0"/>
              </a:spcBef>
              <a:spcAft>
                <a:spcPts val="1050"/>
              </a:spcAft>
              <a:buFontTx/>
              <a:buNone/>
              <a:defRPr sz="1500" b="1" baseline="0">
                <a:solidFill>
                  <a:schemeClr val="accent1"/>
                </a:solidFill>
              </a:defRPr>
            </a:lvl1pPr>
            <a:lvl2pPr marL="0" indent="3572">
              <a:spcBef>
                <a:spcPts val="0"/>
              </a:spcBef>
              <a:buSzPct val="40000"/>
              <a:buFontTx/>
              <a:buNone/>
              <a:defRPr sz="1200"/>
            </a:lvl2pPr>
            <a:lvl3pPr marL="427435" indent="-132160">
              <a:spcBef>
                <a:spcPts val="0"/>
              </a:spcBef>
              <a:buSzPct val="40000"/>
              <a:buFont typeface="Wingdings" charset="2"/>
              <a:buChar char="§"/>
              <a:defRPr sz="1200"/>
            </a:lvl3pPr>
            <a:lvl4pPr marL="726281" indent="-126206">
              <a:spcBef>
                <a:spcPts val="0"/>
              </a:spcBef>
              <a:buSzPct val="65000"/>
              <a:defRPr sz="1200"/>
            </a:lvl4pPr>
            <a:lvl5pPr marL="1026319" indent="-125016">
              <a:spcBef>
                <a:spcPts val="0"/>
              </a:spcBef>
              <a:buSzPct val="65000"/>
              <a:defRPr sz="1200"/>
            </a:lvl5pPr>
          </a:lstStyle>
          <a:p>
            <a:pPr lvl="0"/>
            <a:r>
              <a:rPr lang="en-US" dirty="0"/>
              <a:t>Edit Master text styles</a:t>
            </a:r>
          </a:p>
        </p:txBody>
      </p:sp>
      <p:sp>
        <p:nvSpPr>
          <p:cNvPr id="18" name="Text Placeholder 9">
            <a:extLst>
              <a:ext uri="{FF2B5EF4-FFF2-40B4-BE49-F238E27FC236}">
                <a16:creationId xmlns:a16="http://schemas.microsoft.com/office/drawing/2014/main" id="{4C366C1D-F035-E84C-8E9B-55A2A58B0BE0}"/>
              </a:ext>
            </a:extLst>
          </p:cNvPr>
          <p:cNvSpPr>
            <a:spLocks noGrp="1"/>
          </p:cNvSpPr>
          <p:nvPr>
            <p:ph type="body" sz="quarter" idx="15"/>
          </p:nvPr>
        </p:nvSpPr>
        <p:spPr>
          <a:xfrm>
            <a:off x="4848624" y="5175853"/>
            <a:ext cx="3035676" cy="652417"/>
          </a:xfrm>
          <a:noFill/>
        </p:spPr>
        <p:txBody>
          <a:bodyPr>
            <a:noAutofit/>
          </a:bodyPr>
          <a:lstStyle>
            <a:lvl1pPr marL="0" indent="0" algn="l">
              <a:buFontTx/>
              <a:buNone/>
              <a:defRPr sz="825" i="1" baseline="0">
                <a:solidFill>
                  <a:srgbClr val="5F8FB4"/>
                </a:solidFill>
              </a:defRPr>
            </a:lvl1pPr>
            <a:lvl2pPr>
              <a:defRPr sz="750" i="1"/>
            </a:lvl2pPr>
            <a:lvl3pPr>
              <a:defRPr sz="750" i="1"/>
            </a:lvl3pPr>
            <a:lvl4pPr>
              <a:defRPr sz="750" i="1"/>
            </a:lvl4pPr>
            <a:lvl5pPr>
              <a:defRPr sz="750" i="1"/>
            </a:lvl5pPr>
          </a:lstStyle>
          <a:p>
            <a:pPr lvl="0"/>
            <a:r>
              <a:rPr lang="en-US"/>
              <a:t>Edit Master text styles</a:t>
            </a:r>
          </a:p>
        </p:txBody>
      </p:sp>
      <p:sp>
        <p:nvSpPr>
          <p:cNvPr id="19" name="Text Placeholder 9">
            <a:extLst>
              <a:ext uri="{FF2B5EF4-FFF2-40B4-BE49-F238E27FC236}">
                <a16:creationId xmlns:a16="http://schemas.microsoft.com/office/drawing/2014/main" id="{0C6D8F51-3C92-AC4B-8B5D-B0D9DCCDB76B}"/>
              </a:ext>
            </a:extLst>
          </p:cNvPr>
          <p:cNvSpPr>
            <a:spLocks noGrp="1"/>
          </p:cNvSpPr>
          <p:nvPr>
            <p:ph type="body" sz="quarter" idx="13"/>
          </p:nvPr>
        </p:nvSpPr>
        <p:spPr>
          <a:xfrm>
            <a:off x="1243846" y="5175853"/>
            <a:ext cx="3035676" cy="652417"/>
          </a:xfrm>
          <a:noFill/>
        </p:spPr>
        <p:txBody>
          <a:bodyPr>
            <a:noAutofit/>
          </a:bodyPr>
          <a:lstStyle>
            <a:lvl1pPr marL="0" indent="0" algn="l">
              <a:buFontTx/>
              <a:buNone/>
              <a:defRPr sz="825" i="1" baseline="0">
                <a:solidFill>
                  <a:srgbClr val="5F8FB4"/>
                </a:solidFill>
              </a:defRPr>
            </a:lvl1pPr>
            <a:lvl2pPr>
              <a:defRPr sz="750" i="1"/>
            </a:lvl2pPr>
            <a:lvl3pPr>
              <a:defRPr sz="750" i="1"/>
            </a:lvl3pPr>
            <a:lvl4pPr>
              <a:defRPr sz="750" i="1"/>
            </a:lvl4pPr>
            <a:lvl5pPr>
              <a:defRPr sz="750" i="1"/>
            </a:lvl5pPr>
          </a:lstStyle>
          <a:p>
            <a:pPr lvl="0"/>
            <a:r>
              <a:rPr lang="en-US"/>
              <a:t>Edit Master text styles</a:t>
            </a:r>
          </a:p>
        </p:txBody>
      </p:sp>
      <p:sp>
        <p:nvSpPr>
          <p:cNvPr id="20" name="Content Placeholder 2">
            <a:extLst>
              <a:ext uri="{FF2B5EF4-FFF2-40B4-BE49-F238E27FC236}">
                <a16:creationId xmlns:a16="http://schemas.microsoft.com/office/drawing/2014/main" id="{144A3AF3-12F0-3D41-9BB3-6E6087B71EA0}"/>
              </a:ext>
            </a:extLst>
          </p:cNvPr>
          <p:cNvSpPr>
            <a:spLocks noGrp="1"/>
          </p:cNvSpPr>
          <p:nvPr>
            <p:ph sz="half" idx="17"/>
          </p:nvPr>
        </p:nvSpPr>
        <p:spPr>
          <a:xfrm>
            <a:off x="463424" y="2084165"/>
            <a:ext cx="8229600" cy="3288211"/>
          </a:xfrm>
        </p:spPr>
        <p:txBody>
          <a:bodyPr>
            <a:normAutofit/>
          </a:bodyPr>
          <a:lstStyle>
            <a:lvl1pPr marL="128588" indent="-128588">
              <a:lnSpc>
                <a:spcPct val="100000"/>
              </a:lnSpc>
              <a:spcBef>
                <a:spcPts val="0"/>
              </a:spcBef>
              <a:spcAft>
                <a:spcPts val="500"/>
              </a:spcAft>
              <a:buSzPct val="90000"/>
              <a:buFont typeface="Arial" panose="020B0604020202020204" pitchFamily="34" charset="0"/>
              <a:buChar char="•"/>
              <a:defRPr sz="1350">
                <a:solidFill>
                  <a:schemeClr val="accent3"/>
                </a:solidFill>
              </a:defRPr>
            </a:lvl1pPr>
            <a:lvl2pPr>
              <a:lnSpc>
                <a:spcPct val="100000"/>
              </a:lnSpc>
              <a:spcBef>
                <a:spcPts val="0"/>
              </a:spcBef>
              <a:spcAft>
                <a:spcPts val="500"/>
              </a:spcAft>
              <a:buSzPct val="90000"/>
              <a:defRPr sz="1350">
                <a:solidFill>
                  <a:schemeClr val="accent3"/>
                </a:solidFill>
              </a:defRPr>
            </a:lvl2pPr>
            <a:lvl3pPr>
              <a:lnSpc>
                <a:spcPct val="100000"/>
              </a:lnSpc>
              <a:spcBef>
                <a:spcPts val="0"/>
              </a:spcBef>
              <a:spcAft>
                <a:spcPts val="500"/>
              </a:spcAft>
              <a:buSzPct val="90000"/>
              <a:defRPr sz="1350">
                <a:solidFill>
                  <a:schemeClr val="accent3"/>
                </a:solidFill>
              </a:defRPr>
            </a:lvl3pPr>
            <a:lvl4pPr>
              <a:lnSpc>
                <a:spcPct val="100000"/>
              </a:lnSpc>
              <a:spcBef>
                <a:spcPts val="0"/>
              </a:spcBef>
              <a:spcAft>
                <a:spcPts val="500"/>
              </a:spcAft>
              <a:buSzPct val="90000"/>
              <a:buFont typeface="Arial"/>
              <a:buChar char="–"/>
              <a:defRPr sz="1350">
                <a:solidFill>
                  <a:schemeClr val="accent3"/>
                </a:solidFill>
              </a:defRPr>
            </a:lvl4pPr>
            <a:lvl5pPr>
              <a:lnSpc>
                <a:spcPct val="100000"/>
              </a:lnSpc>
              <a:spcBef>
                <a:spcPts val="0"/>
              </a:spcBef>
              <a:spcAft>
                <a:spcPts val="500"/>
              </a:spcAft>
              <a:buSzPct val="90000"/>
              <a:buFont typeface="Lucida Grande"/>
              <a:buChar char="-"/>
              <a:defRPr sz="1350">
                <a:solidFill>
                  <a:schemeClr val="accent3"/>
                </a:solidFill>
              </a:defRPr>
            </a:lvl5pPr>
            <a:lvl6pPr>
              <a:defRPr sz="1350"/>
            </a:lvl6pPr>
            <a:lvl7pPr>
              <a:defRPr sz="1350"/>
            </a:lvl7pPr>
            <a:lvl8pPr>
              <a:defRPr sz="1350"/>
            </a:lvl8pPr>
            <a:lvl9pPr>
              <a:defRPr sz="135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Title 1">
            <a:extLst>
              <a:ext uri="{FF2B5EF4-FFF2-40B4-BE49-F238E27FC236}">
                <a16:creationId xmlns:a16="http://schemas.microsoft.com/office/drawing/2014/main" id="{ADAEF741-DA53-554E-9853-537C468649AC}"/>
              </a:ext>
            </a:extLst>
          </p:cNvPr>
          <p:cNvSpPr>
            <a:spLocks noGrp="1"/>
          </p:cNvSpPr>
          <p:nvPr>
            <p:ph type="title" hasCustomPrompt="1"/>
          </p:nvPr>
        </p:nvSpPr>
        <p:spPr>
          <a:xfrm>
            <a:off x="685800" y="438430"/>
            <a:ext cx="7772400" cy="369332"/>
          </a:xfrm>
        </p:spPr>
        <p:txBody>
          <a:bodyPr anchor="ctr" anchorCtr="0"/>
          <a:lstStyle>
            <a:lvl1pPr algn="ctr">
              <a:defRPr sz="1800" b="1" cap="all" baseline="0">
                <a:solidFill>
                  <a:schemeClr val="accent1"/>
                </a:solidFill>
              </a:defRPr>
            </a:lvl1pPr>
          </a:lstStyle>
          <a:p>
            <a:r>
              <a:rPr lang="en-US" dirty="0"/>
              <a:t>CLICK TO EDIT Slide TITLE</a:t>
            </a:r>
          </a:p>
        </p:txBody>
      </p:sp>
      <p:sp>
        <p:nvSpPr>
          <p:cNvPr id="23" name="Slide Number Placeholder 5">
            <a:extLst>
              <a:ext uri="{FF2B5EF4-FFF2-40B4-BE49-F238E27FC236}">
                <a16:creationId xmlns:a16="http://schemas.microsoft.com/office/drawing/2014/main" id="{1E6DE29C-F780-DD48-B7EB-97D81CD60537}"/>
              </a:ext>
            </a:extLst>
          </p:cNvPr>
          <p:cNvSpPr>
            <a:spLocks noGrp="1"/>
          </p:cNvSpPr>
          <p:nvPr>
            <p:ph type="sldNum" sz="quarter" idx="4"/>
          </p:nvPr>
        </p:nvSpPr>
        <p:spPr>
          <a:xfrm>
            <a:off x="457200" y="6278147"/>
            <a:ext cx="2133600" cy="365125"/>
          </a:xfrm>
          <a:prstGeom prst="rect">
            <a:avLst/>
          </a:prstGeom>
        </p:spPr>
        <p:txBody>
          <a:bodyPr vert="horz" wrap="square" lIns="0" tIns="0" rIns="0" bIns="0" numCol="1" anchor="ctr" anchorCtr="0" compatLnSpc="1">
            <a:prstTxWarp prst="textNoShape">
              <a:avLst/>
            </a:prstTxWarp>
          </a:bodyPr>
          <a:lstStyle>
            <a:lvl1pPr>
              <a:defRPr sz="600">
                <a:solidFill>
                  <a:schemeClr val="tx2"/>
                </a:solidFill>
              </a:defRPr>
            </a:lvl1pPr>
          </a:lstStyle>
          <a:p>
            <a:fld id="{9C868796-589A-4CEE-AB16-A44FB122AE64}" type="slidenum">
              <a:rPr lang="en-US" altLang="en-US" smtClean="0"/>
              <a:pPr/>
              <a:t>‹#›</a:t>
            </a:fld>
            <a:endParaRPr lang="en-US" altLang="en-US" dirty="0"/>
          </a:p>
        </p:txBody>
      </p:sp>
    </p:spTree>
    <p:extLst>
      <p:ext uri="{BB962C8B-B14F-4D97-AF65-F5344CB8AC3E}">
        <p14:creationId xmlns:p14="http://schemas.microsoft.com/office/powerpoint/2010/main" val="2609769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FFB1CE-9411-42B6-A3C4-F760DCA7EE32}" type="datetime1">
              <a:rPr lang="en-US" smtClean="0"/>
              <a:t>4/10/2023</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D08874-B085-4839-A939-B8EB998B4FF4}" type="slidenum">
              <a:rPr lang="en-US" smtClean="0"/>
              <a:t>‹#›</a:t>
            </a:fld>
            <a:endParaRPr lang="en-US" dirty="0"/>
          </a:p>
        </p:txBody>
      </p:sp>
      <p:sp>
        <p:nvSpPr>
          <p:cNvPr id="7" name="MSIPCMContentMarking" descr="{&quot;HashCode&quot;:1576857153,&quot;Placement&quot;:&quot;Footer&quot;,&quot;Top&quot;:519.343,&quot;Left&quot;:0.0,&quot;SlideWidth&quot;:720,&quot;SlideHeight&quot;:540}">
            <a:extLst>
              <a:ext uri="{FF2B5EF4-FFF2-40B4-BE49-F238E27FC236}">
                <a16:creationId xmlns:a16="http://schemas.microsoft.com/office/drawing/2014/main" id="{97466F89-DF5F-48CF-8247-43FBC3EE0D2A}"/>
              </a:ext>
            </a:extLst>
          </p:cNvPr>
          <p:cNvSpPr txBox="1"/>
          <p:nvPr userDrawn="1"/>
        </p:nvSpPr>
        <p:spPr>
          <a:xfrm>
            <a:off x="0" y="6595656"/>
            <a:ext cx="908052" cy="262344"/>
          </a:xfrm>
          <a:prstGeom prst="rect">
            <a:avLst/>
          </a:prstGeom>
          <a:noFill/>
        </p:spPr>
        <p:txBody>
          <a:bodyPr vert="horz" wrap="square" lIns="0" tIns="0" rIns="0" bIns="0" rtlCol="0" anchor="ctr" anchorCtr="1">
            <a:spAutoFit/>
          </a:bodyPr>
          <a:lstStyle/>
          <a:p>
            <a:pPr algn="l">
              <a:spcBef>
                <a:spcPts val="0"/>
              </a:spcBef>
              <a:spcAft>
                <a:spcPts val="0"/>
              </a:spcAft>
            </a:pPr>
            <a:r>
              <a:rPr lang="en-US" sz="1000" dirty="0">
                <a:solidFill>
                  <a:srgbClr val="008000"/>
                </a:solidFill>
                <a:latin typeface="Calibri" panose="020F0502020204030204" pitchFamily="34" charset="0"/>
              </a:rPr>
              <a:t>Internal Use</a:t>
            </a:r>
          </a:p>
        </p:txBody>
      </p:sp>
    </p:spTree>
    <p:extLst>
      <p:ext uri="{BB962C8B-B14F-4D97-AF65-F5344CB8AC3E}">
        <p14:creationId xmlns:p14="http://schemas.microsoft.com/office/powerpoint/2010/main" val="1742691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CINDY.CAMPBELL@regions.com"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sv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mailto:eduardo.andrade@regions.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hyperlink" Target="mailto:stephen.johnson@regions.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hyperlink" Target="mailto:tim.foli@regions.co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689162" y="408878"/>
            <a:ext cx="7975444" cy="996200"/>
          </a:xfrm>
          <a:prstGeom prst="rect">
            <a:avLst/>
          </a:prstGeom>
        </p:spPr>
        <p:txBody>
          <a:bodyPr vert="horz" wrap="square" lIns="0" tIns="11206" rIns="0" bIns="0" rtlCol="0" anchor="ctr">
            <a:spAutoFit/>
          </a:bodyPr>
          <a:lstStyle/>
          <a:p>
            <a:pPr marL="13448" algn="ctr">
              <a:lnSpc>
                <a:spcPct val="100000"/>
              </a:lnSpc>
              <a:spcBef>
                <a:spcPts val="88"/>
              </a:spcBef>
            </a:pPr>
            <a:r>
              <a:rPr lang="en-US" sz="3200" b="1" dirty="0">
                <a:solidFill>
                  <a:schemeClr val="accent6">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The Right Fit –Matching Donors with Charitable Giving Strategies</a:t>
            </a:r>
            <a:endParaRPr sz="3200" b="1" spc="-9"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object 3"/>
          <p:cNvSpPr txBox="1"/>
          <p:nvPr/>
        </p:nvSpPr>
        <p:spPr>
          <a:xfrm>
            <a:off x="714652" y="3677246"/>
            <a:ext cx="7714695" cy="2233142"/>
          </a:xfrm>
          <a:prstGeom prst="rect">
            <a:avLst/>
          </a:prstGeom>
        </p:spPr>
        <p:txBody>
          <a:bodyPr vert="horz" wrap="square" lIns="0" tIns="11206" rIns="0" bIns="0" rtlCol="0">
            <a:spAutoFit/>
          </a:bodyPr>
          <a:lstStyle/>
          <a:p>
            <a:pPr marL="0" marR="0" algn="ctr">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Cindy M. Campbell, J.D., LL.M. in Taxation, CPWA</a:t>
            </a:r>
            <a:r>
              <a:rPr lang="en-US" sz="1800" b="1" baseline="30000" dirty="0">
                <a:effectLst/>
                <a:latin typeface="Times New Roman" panose="02020603050405020304" pitchFamily="18" charset="0"/>
                <a:ea typeface="Times New Roman" panose="02020603050405020304" pitchFamily="18"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Senior Vice President | Senior Wealth Strategist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800" b="1" dirty="0">
                <a:effectLst/>
                <a:latin typeface="Times New Roman" panose="02020603050405020304" pitchFamily="18" charset="0"/>
                <a:ea typeface="Times New Roman" panose="02020603050405020304" pitchFamily="18" charset="0"/>
                <a:cs typeface="Times New Roman" panose="02020603050405020304" pitchFamily="18" charset="0"/>
              </a:rPr>
              <a:t>Regions Private Wealth Management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510 Central Avenue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St. Petersburg, FL 33701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Phone: (727) 822-0901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Email: </a:t>
            </a:r>
            <a:r>
              <a:rPr lang="en-US" sz="1800" u="sng" dirty="0">
                <a:effectLst/>
                <a:latin typeface="Times New Roman" panose="02020603050405020304" pitchFamily="18" charset="0"/>
                <a:ea typeface="Times New Roman" panose="02020603050405020304" pitchFamily="18" charset="0"/>
                <a:cs typeface="Times New Roman" panose="02020603050405020304" pitchFamily="18" charset="0"/>
                <a:hlinkClick r:id="rId2" action="ppaction://hlinkfile">
                  <a:extLst>
                    <a:ext uri="{A12FA001-AC4F-418D-AE19-62706E023703}">
                      <ahyp:hlinkClr xmlns:ahyp="http://schemas.microsoft.com/office/drawing/2018/hyperlinkcolor" val="tx"/>
                    </a:ext>
                  </a:extLst>
                </a:hlinkClick>
              </a:rPr>
              <a:t>CINDY.CAMPBELL@regions.com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1206">
              <a:spcBef>
                <a:spcPts val="287"/>
              </a:spcBef>
            </a:pPr>
            <a:endParaRPr sz="1588" dirty="0">
              <a:latin typeface="Times New Roman"/>
              <a:cs typeface="Times New Roman"/>
            </a:endParaRPr>
          </a:p>
        </p:txBody>
      </p:sp>
      <p:sp>
        <p:nvSpPr>
          <p:cNvPr id="7" name="Slide Number Placeholder 6">
            <a:extLst>
              <a:ext uri="{FF2B5EF4-FFF2-40B4-BE49-F238E27FC236}">
                <a16:creationId xmlns:a16="http://schemas.microsoft.com/office/drawing/2014/main" id="{360070BF-F4B6-5DBB-EDE0-20E99369BF0A}"/>
              </a:ext>
            </a:extLst>
          </p:cNvPr>
          <p:cNvSpPr>
            <a:spLocks noGrp="1"/>
          </p:cNvSpPr>
          <p:nvPr>
            <p:ph type="sldNum" sz="quarter" idx="12"/>
          </p:nvPr>
        </p:nvSpPr>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Title 1">
            <a:extLst>
              <a:ext uri="{FF2B5EF4-FFF2-40B4-BE49-F238E27FC236}">
                <a16:creationId xmlns:a16="http://schemas.microsoft.com/office/drawing/2014/main" id="{1D0FB2F5-A206-430A-9A2D-07B02DF159CC}"/>
              </a:ext>
            </a:extLst>
          </p:cNvPr>
          <p:cNvSpPr txBox="1">
            <a:spLocks/>
          </p:cNvSpPr>
          <p:nvPr/>
        </p:nvSpPr>
        <p:spPr>
          <a:xfrm>
            <a:off x="555536" y="264613"/>
            <a:ext cx="6067760" cy="1051076"/>
          </a:xfrm>
          <a:prstGeom prst="rect">
            <a:avLst/>
          </a:prstGeom>
        </p:spPr>
        <p:txBody>
          <a:bodyPr vert="horz" lIns="68580" tIns="34290" rIns="68580" bIns="34290" rtlCol="0" anchor="ctr">
            <a:normAutofit fontScale="97500"/>
          </a:bodyPr>
          <a:lstStyle>
            <a:lvl1pPr algn="l" defTabSz="914400" rtl="0" eaLnBrk="1" latinLnBrk="0" hangingPunct="1">
              <a:lnSpc>
                <a:spcPct val="90000"/>
              </a:lnSpc>
              <a:spcBef>
                <a:spcPct val="0"/>
              </a:spcBef>
              <a:buNone/>
              <a:defRPr sz="4400" kern="1200">
                <a:solidFill>
                  <a:schemeClr val="tx2"/>
                </a:solidFill>
                <a:latin typeface="+mj-lt"/>
                <a:ea typeface="+mj-ea"/>
                <a:cs typeface="+mj-cs"/>
              </a:defRPr>
            </a:lvl1pPr>
          </a:lstStyle>
          <a:p>
            <a:r>
              <a:rPr lang="en-US" sz="2700" dirty="0">
                <a:solidFill>
                  <a:schemeClr val="accent6"/>
                </a:solidFill>
              </a:rPr>
              <a:t>Our Customized Wealth Team </a:t>
            </a:r>
          </a:p>
        </p:txBody>
      </p:sp>
      <p:grpSp>
        <p:nvGrpSpPr>
          <p:cNvPr id="2" name="Group 1">
            <a:extLst>
              <a:ext uri="{FF2B5EF4-FFF2-40B4-BE49-F238E27FC236}">
                <a16:creationId xmlns:a16="http://schemas.microsoft.com/office/drawing/2014/main" id="{AAF7D538-E0F6-42F6-AE04-F7851980F7ED}"/>
              </a:ext>
            </a:extLst>
          </p:cNvPr>
          <p:cNvGrpSpPr/>
          <p:nvPr/>
        </p:nvGrpSpPr>
        <p:grpSpPr>
          <a:xfrm>
            <a:off x="1494872" y="2191928"/>
            <a:ext cx="6154255" cy="2689534"/>
            <a:chOff x="1993162" y="2106148"/>
            <a:chExt cx="8205673" cy="3586045"/>
          </a:xfrm>
        </p:grpSpPr>
        <p:sp>
          <p:nvSpPr>
            <p:cNvPr id="82" name="Rounded Rectangle 149">
              <a:extLst>
                <a:ext uri="{FF2B5EF4-FFF2-40B4-BE49-F238E27FC236}">
                  <a16:creationId xmlns:a16="http://schemas.microsoft.com/office/drawing/2014/main" id="{23A95170-466F-4617-81C2-216701B5AD1D}"/>
                </a:ext>
              </a:extLst>
            </p:cNvPr>
            <p:cNvSpPr/>
            <p:nvPr/>
          </p:nvSpPr>
          <p:spPr>
            <a:xfrm>
              <a:off x="4412385" y="5143802"/>
              <a:ext cx="2275553" cy="548391"/>
            </a:xfrm>
            <a:custGeom>
              <a:avLst/>
              <a:gdLst>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3292643 w 3292643"/>
                <a:gd name="connsiteY4" fmla="*/ 393220 h 786440"/>
                <a:gd name="connsiteX5" fmla="*/ 2899423 w 3292643"/>
                <a:gd name="connsiteY5" fmla="*/ 786440 h 786440"/>
                <a:gd name="connsiteX6" fmla="*/ 393220 w 3292643"/>
                <a:gd name="connsiteY6" fmla="*/ 786440 h 786440"/>
                <a:gd name="connsiteX7" fmla="*/ 0 w 3292643"/>
                <a:gd name="connsiteY7" fmla="*/ 393220 h 786440"/>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2899423 w 3292643"/>
                <a:gd name="connsiteY4" fmla="*/ 786440 h 786440"/>
                <a:gd name="connsiteX5" fmla="*/ 393220 w 3292643"/>
                <a:gd name="connsiteY5" fmla="*/ 786440 h 786440"/>
                <a:gd name="connsiteX6" fmla="*/ 0 w 3292643"/>
                <a:gd name="connsiteY6" fmla="*/ 393220 h 786440"/>
                <a:gd name="connsiteX0" fmla="*/ 0 w 3212698"/>
                <a:gd name="connsiteY0" fmla="*/ 393220 h 786440"/>
                <a:gd name="connsiteX1" fmla="*/ 393220 w 3212698"/>
                <a:gd name="connsiteY1" fmla="*/ 0 h 786440"/>
                <a:gd name="connsiteX2" fmla="*/ 2899423 w 3212698"/>
                <a:gd name="connsiteY2" fmla="*/ 0 h 786440"/>
                <a:gd name="connsiteX3" fmla="*/ 2899423 w 3212698"/>
                <a:gd name="connsiteY3" fmla="*/ 786440 h 786440"/>
                <a:gd name="connsiteX4" fmla="*/ 393220 w 3212698"/>
                <a:gd name="connsiteY4" fmla="*/ 786440 h 786440"/>
                <a:gd name="connsiteX5" fmla="*/ 0 w 3212698"/>
                <a:gd name="connsiteY5" fmla="*/ 393220 h 786440"/>
                <a:gd name="connsiteX0" fmla="*/ 0 w 3090724"/>
                <a:gd name="connsiteY0" fmla="*/ 393220 h 786440"/>
                <a:gd name="connsiteX1" fmla="*/ 393220 w 3090724"/>
                <a:gd name="connsiteY1" fmla="*/ 0 h 786440"/>
                <a:gd name="connsiteX2" fmla="*/ 2899423 w 3090724"/>
                <a:gd name="connsiteY2" fmla="*/ 0 h 786440"/>
                <a:gd name="connsiteX3" fmla="*/ 2899423 w 3090724"/>
                <a:gd name="connsiteY3" fmla="*/ 786440 h 786440"/>
                <a:gd name="connsiteX4" fmla="*/ 393220 w 3090724"/>
                <a:gd name="connsiteY4" fmla="*/ 786440 h 786440"/>
                <a:gd name="connsiteX5" fmla="*/ 0 w 3090724"/>
                <a:gd name="connsiteY5" fmla="*/ 393220 h 786440"/>
                <a:gd name="connsiteX0" fmla="*/ 0 w 2915767"/>
                <a:gd name="connsiteY0" fmla="*/ 393220 h 786440"/>
                <a:gd name="connsiteX1" fmla="*/ 393220 w 2915767"/>
                <a:gd name="connsiteY1" fmla="*/ 0 h 786440"/>
                <a:gd name="connsiteX2" fmla="*/ 2899423 w 2915767"/>
                <a:gd name="connsiteY2" fmla="*/ 0 h 786440"/>
                <a:gd name="connsiteX3" fmla="*/ 2899423 w 2915767"/>
                <a:gd name="connsiteY3" fmla="*/ 786440 h 786440"/>
                <a:gd name="connsiteX4" fmla="*/ 393220 w 2915767"/>
                <a:gd name="connsiteY4" fmla="*/ 786440 h 786440"/>
                <a:gd name="connsiteX5" fmla="*/ 0 w 2915767"/>
                <a:gd name="connsiteY5" fmla="*/ 393220 h 786440"/>
                <a:gd name="connsiteX0" fmla="*/ 0 w 2910297"/>
                <a:gd name="connsiteY0" fmla="*/ 393220 h 786440"/>
                <a:gd name="connsiteX1" fmla="*/ 393220 w 2910297"/>
                <a:gd name="connsiteY1" fmla="*/ 0 h 786440"/>
                <a:gd name="connsiteX2" fmla="*/ 2899423 w 2910297"/>
                <a:gd name="connsiteY2" fmla="*/ 0 h 786440"/>
                <a:gd name="connsiteX3" fmla="*/ 2899423 w 2910297"/>
                <a:gd name="connsiteY3" fmla="*/ 786440 h 786440"/>
                <a:gd name="connsiteX4" fmla="*/ 393220 w 2910297"/>
                <a:gd name="connsiteY4" fmla="*/ 786440 h 786440"/>
                <a:gd name="connsiteX5" fmla="*/ 0 w 2910297"/>
                <a:gd name="connsiteY5" fmla="*/ 393220 h 786440"/>
                <a:gd name="connsiteX0" fmla="*/ 0 w 2899423"/>
                <a:gd name="connsiteY0" fmla="*/ 393220 h 786440"/>
                <a:gd name="connsiteX1" fmla="*/ 393220 w 2899423"/>
                <a:gd name="connsiteY1" fmla="*/ 0 h 786440"/>
                <a:gd name="connsiteX2" fmla="*/ 2899423 w 2899423"/>
                <a:gd name="connsiteY2" fmla="*/ 0 h 786440"/>
                <a:gd name="connsiteX3" fmla="*/ 2899423 w 2899423"/>
                <a:gd name="connsiteY3" fmla="*/ 786440 h 786440"/>
                <a:gd name="connsiteX4" fmla="*/ 393220 w 2899423"/>
                <a:gd name="connsiteY4" fmla="*/ 786440 h 786440"/>
                <a:gd name="connsiteX5" fmla="*/ 0 w 2899423"/>
                <a:gd name="connsiteY5" fmla="*/ 393220 h 7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9423" h="786440">
                  <a:moveTo>
                    <a:pt x="0" y="393220"/>
                  </a:moveTo>
                  <a:cubicBezTo>
                    <a:pt x="0" y="176051"/>
                    <a:pt x="176051" y="0"/>
                    <a:pt x="393220" y="0"/>
                  </a:cubicBezTo>
                  <a:lnTo>
                    <a:pt x="2899423" y="0"/>
                  </a:lnTo>
                  <a:cubicBezTo>
                    <a:pt x="2898559" y="414407"/>
                    <a:pt x="2898560" y="513700"/>
                    <a:pt x="2899423" y="786440"/>
                  </a:cubicBezTo>
                  <a:lnTo>
                    <a:pt x="393220" y="786440"/>
                  </a:lnTo>
                  <a:cubicBezTo>
                    <a:pt x="176051" y="786440"/>
                    <a:pt x="0" y="610389"/>
                    <a:pt x="0" y="393220"/>
                  </a:cubicBezTo>
                  <a:close/>
                </a:path>
              </a:pathLst>
            </a:custGeom>
            <a:solidFill>
              <a:schemeClr val="bg2">
                <a:lumMod val="75000"/>
              </a:schemeClr>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grpSp>
          <p:nvGrpSpPr>
            <p:cNvPr id="84" name="Group 83">
              <a:extLst>
                <a:ext uri="{FF2B5EF4-FFF2-40B4-BE49-F238E27FC236}">
                  <a16:creationId xmlns:a16="http://schemas.microsoft.com/office/drawing/2014/main" id="{A66F414E-C37B-4CEB-8F3F-C3D2E1A39C53}"/>
                </a:ext>
              </a:extLst>
            </p:cNvPr>
            <p:cNvGrpSpPr/>
            <p:nvPr/>
          </p:nvGrpSpPr>
          <p:grpSpPr>
            <a:xfrm>
              <a:off x="4375210" y="3198950"/>
              <a:ext cx="5823625" cy="2351542"/>
              <a:chOff x="-411969" y="2468505"/>
              <a:chExt cx="7087961" cy="2943418"/>
            </a:xfrm>
          </p:grpSpPr>
          <p:grpSp>
            <p:nvGrpSpPr>
              <p:cNvPr id="85" name="Group 84">
                <a:extLst>
                  <a:ext uri="{FF2B5EF4-FFF2-40B4-BE49-F238E27FC236}">
                    <a16:creationId xmlns:a16="http://schemas.microsoft.com/office/drawing/2014/main" id="{C1C6BA3E-C7CC-4310-B351-65736176A976}"/>
                  </a:ext>
                </a:extLst>
              </p:cNvPr>
              <p:cNvGrpSpPr/>
              <p:nvPr/>
            </p:nvGrpSpPr>
            <p:grpSpPr>
              <a:xfrm>
                <a:off x="-411969" y="2810235"/>
                <a:ext cx="4160766" cy="1527385"/>
                <a:chOff x="-802728" y="2964683"/>
                <a:chExt cx="3706175" cy="1360506"/>
              </a:xfrm>
            </p:grpSpPr>
            <p:cxnSp>
              <p:nvCxnSpPr>
                <p:cNvPr id="111" name="Straight Connector 110">
                  <a:extLst>
                    <a:ext uri="{FF2B5EF4-FFF2-40B4-BE49-F238E27FC236}">
                      <a16:creationId xmlns:a16="http://schemas.microsoft.com/office/drawing/2014/main" id="{2A3844C4-495E-46A5-B7BA-E8939F935150}"/>
                    </a:ext>
                  </a:extLst>
                </p:cNvPr>
                <p:cNvCxnSpPr>
                  <a:cxnSpLocks/>
                </p:cNvCxnSpPr>
                <p:nvPr/>
              </p:nvCxnSpPr>
              <p:spPr>
                <a:xfrm flipV="1">
                  <a:off x="-802728" y="2964683"/>
                  <a:ext cx="890453" cy="4987"/>
                </a:xfrm>
                <a:prstGeom prst="line">
                  <a:avLst/>
                </a:prstGeom>
                <a:noFill/>
                <a:ln w="6350" cap="flat" cmpd="sng" algn="ctr">
                  <a:solidFill>
                    <a:sysClr val="window" lastClr="FFFFFF">
                      <a:lumMod val="75000"/>
                    </a:sysClr>
                  </a:solidFill>
                  <a:prstDash val="solid"/>
                  <a:miter lim="800000"/>
                </a:ln>
                <a:effectLst/>
              </p:spPr>
            </p:cxnSp>
            <p:cxnSp>
              <p:nvCxnSpPr>
                <p:cNvPr id="112" name="Straight Connector 111">
                  <a:extLst>
                    <a:ext uri="{FF2B5EF4-FFF2-40B4-BE49-F238E27FC236}">
                      <a16:creationId xmlns:a16="http://schemas.microsoft.com/office/drawing/2014/main" id="{D2087FEB-FFA5-4B48-94C8-63787EBA7EE1}"/>
                    </a:ext>
                  </a:extLst>
                </p:cNvPr>
                <p:cNvCxnSpPr>
                  <a:cxnSpLocks/>
                </p:cNvCxnSpPr>
                <p:nvPr/>
              </p:nvCxnSpPr>
              <p:spPr>
                <a:xfrm>
                  <a:off x="2085212" y="4325189"/>
                  <a:ext cx="818235" cy="0"/>
                </a:xfrm>
                <a:prstGeom prst="line">
                  <a:avLst/>
                </a:prstGeom>
                <a:noFill/>
                <a:ln w="6350" cap="flat" cmpd="sng" algn="ctr">
                  <a:solidFill>
                    <a:sysClr val="window" lastClr="FFFFFF">
                      <a:lumMod val="75000"/>
                    </a:sysClr>
                  </a:solidFill>
                  <a:prstDash val="solid"/>
                  <a:miter lim="800000"/>
                </a:ln>
                <a:effectLst/>
              </p:spPr>
            </p:cxnSp>
          </p:grpSp>
          <p:grpSp>
            <p:nvGrpSpPr>
              <p:cNvPr id="86" name="Group 85">
                <a:extLst>
                  <a:ext uri="{FF2B5EF4-FFF2-40B4-BE49-F238E27FC236}">
                    <a16:creationId xmlns:a16="http://schemas.microsoft.com/office/drawing/2014/main" id="{60EF5CE1-99C8-44C7-8A3C-2827F92E4EF4}"/>
                  </a:ext>
                </a:extLst>
              </p:cNvPr>
              <p:cNvGrpSpPr/>
              <p:nvPr/>
            </p:nvGrpSpPr>
            <p:grpSpPr>
              <a:xfrm>
                <a:off x="3838730" y="2468505"/>
                <a:ext cx="2837262" cy="2943418"/>
                <a:chOff x="5183523" y="2194672"/>
                <a:chExt cx="2726553" cy="2828568"/>
              </a:xfrm>
            </p:grpSpPr>
            <p:sp>
              <p:nvSpPr>
                <p:cNvPr id="110" name="Oval 109">
                  <a:extLst>
                    <a:ext uri="{FF2B5EF4-FFF2-40B4-BE49-F238E27FC236}">
                      <a16:creationId xmlns:a16="http://schemas.microsoft.com/office/drawing/2014/main" id="{2DC1FE13-A43D-43DC-8051-F0F94DEE80B2}"/>
                    </a:ext>
                  </a:extLst>
                </p:cNvPr>
                <p:cNvSpPr/>
                <p:nvPr/>
              </p:nvSpPr>
              <p:spPr>
                <a:xfrm>
                  <a:off x="5257736" y="4459718"/>
                  <a:ext cx="569155" cy="563522"/>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grpSp>
              <p:nvGrpSpPr>
                <p:cNvPr id="93" name="Group 92">
                  <a:extLst>
                    <a:ext uri="{FF2B5EF4-FFF2-40B4-BE49-F238E27FC236}">
                      <a16:creationId xmlns:a16="http://schemas.microsoft.com/office/drawing/2014/main" id="{7BAB02F1-769B-4EE3-A006-211E44E00CEA}"/>
                    </a:ext>
                  </a:extLst>
                </p:cNvPr>
                <p:cNvGrpSpPr/>
                <p:nvPr/>
              </p:nvGrpSpPr>
              <p:grpSpPr>
                <a:xfrm>
                  <a:off x="5183523" y="3661041"/>
                  <a:ext cx="2696331" cy="849309"/>
                  <a:chOff x="5183523" y="3661041"/>
                  <a:chExt cx="2696331" cy="849309"/>
                </a:xfrm>
              </p:grpSpPr>
              <p:sp>
                <p:nvSpPr>
                  <p:cNvPr id="104" name="Rounded Rectangle 144">
                    <a:extLst>
                      <a:ext uri="{FF2B5EF4-FFF2-40B4-BE49-F238E27FC236}">
                        <a16:creationId xmlns:a16="http://schemas.microsoft.com/office/drawing/2014/main" id="{BA9C0703-F6D7-4E3E-A840-8FA80CBA7B78}"/>
                      </a:ext>
                    </a:extLst>
                  </p:cNvPr>
                  <p:cNvSpPr/>
                  <p:nvPr/>
                </p:nvSpPr>
                <p:spPr>
                  <a:xfrm>
                    <a:off x="5183523" y="3661041"/>
                    <a:ext cx="2667095" cy="659636"/>
                  </a:xfrm>
                  <a:custGeom>
                    <a:avLst/>
                    <a:gdLst>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3292643 w 3292643"/>
                      <a:gd name="connsiteY4" fmla="*/ 393220 h 786440"/>
                      <a:gd name="connsiteX5" fmla="*/ 2899423 w 3292643"/>
                      <a:gd name="connsiteY5" fmla="*/ 786440 h 786440"/>
                      <a:gd name="connsiteX6" fmla="*/ 393220 w 3292643"/>
                      <a:gd name="connsiteY6" fmla="*/ 786440 h 786440"/>
                      <a:gd name="connsiteX7" fmla="*/ 0 w 3292643"/>
                      <a:gd name="connsiteY7" fmla="*/ 393220 h 786440"/>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2899423 w 3292643"/>
                      <a:gd name="connsiteY4" fmla="*/ 786440 h 786440"/>
                      <a:gd name="connsiteX5" fmla="*/ 393220 w 3292643"/>
                      <a:gd name="connsiteY5" fmla="*/ 786440 h 786440"/>
                      <a:gd name="connsiteX6" fmla="*/ 0 w 3292643"/>
                      <a:gd name="connsiteY6" fmla="*/ 393220 h 786440"/>
                      <a:gd name="connsiteX0" fmla="*/ 0 w 3212698"/>
                      <a:gd name="connsiteY0" fmla="*/ 393220 h 786440"/>
                      <a:gd name="connsiteX1" fmla="*/ 393220 w 3212698"/>
                      <a:gd name="connsiteY1" fmla="*/ 0 h 786440"/>
                      <a:gd name="connsiteX2" fmla="*/ 2899423 w 3212698"/>
                      <a:gd name="connsiteY2" fmla="*/ 0 h 786440"/>
                      <a:gd name="connsiteX3" fmla="*/ 2899423 w 3212698"/>
                      <a:gd name="connsiteY3" fmla="*/ 786440 h 786440"/>
                      <a:gd name="connsiteX4" fmla="*/ 393220 w 3212698"/>
                      <a:gd name="connsiteY4" fmla="*/ 786440 h 786440"/>
                      <a:gd name="connsiteX5" fmla="*/ 0 w 3212698"/>
                      <a:gd name="connsiteY5" fmla="*/ 393220 h 786440"/>
                      <a:gd name="connsiteX0" fmla="*/ 0 w 3086312"/>
                      <a:gd name="connsiteY0" fmla="*/ 393220 h 786440"/>
                      <a:gd name="connsiteX1" fmla="*/ 393220 w 3086312"/>
                      <a:gd name="connsiteY1" fmla="*/ 0 h 786440"/>
                      <a:gd name="connsiteX2" fmla="*/ 2899423 w 3086312"/>
                      <a:gd name="connsiteY2" fmla="*/ 0 h 786440"/>
                      <a:gd name="connsiteX3" fmla="*/ 2899423 w 3086312"/>
                      <a:gd name="connsiteY3" fmla="*/ 786440 h 786440"/>
                      <a:gd name="connsiteX4" fmla="*/ 393220 w 3086312"/>
                      <a:gd name="connsiteY4" fmla="*/ 786440 h 786440"/>
                      <a:gd name="connsiteX5" fmla="*/ 0 w 3086312"/>
                      <a:gd name="connsiteY5" fmla="*/ 393220 h 786440"/>
                      <a:gd name="connsiteX0" fmla="*/ 0 w 2901720"/>
                      <a:gd name="connsiteY0" fmla="*/ 393220 h 786440"/>
                      <a:gd name="connsiteX1" fmla="*/ 393220 w 2901720"/>
                      <a:gd name="connsiteY1" fmla="*/ 0 h 786440"/>
                      <a:gd name="connsiteX2" fmla="*/ 2899423 w 2901720"/>
                      <a:gd name="connsiteY2" fmla="*/ 0 h 786440"/>
                      <a:gd name="connsiteX3" fmla="*/ 2899423 w 2901720"/>
                      <a:gd name="connsiteY3" fmla="*/ 786440 h 786440"/>
                      <a:gd name="connsiteX4" fmla="*/ 393220 w 2901720"/>
                      <a:gd name="connsiteY4" fmla="*/ 786440 h 786440"/>
                      <a:gd name="connsiteX5" fmla="*/ 0 w 2901720"/>
                      <a:gd name="connsiteY5" fmla="*/ 393220 h 786440"/>
                      <a:gd name="connsiteX0" fmla="*/ 0 w 2899423"/>
                      <a:gd name="connsiteY0" fmla="*/ 393220 h 786440"/>
                      <a:gd name="connsiteX1" fmla="*/ 393220 w 2899423"/>
                      <a:gd name="connsiteY1" fmla="*/ 0 h 786440"/>
                      <a:gd name="connsiteX2" fmla="*/ 2899423 w 2899423"/>
                      <a:gd name="connsiteY2" fmla="*/ 0 h 786440"/>
                      <a:gd name="connsiteX3" fmla="*/ 2899423 w 2899423"/>
                      <a:gd name="connsiteY3" fmla="*/ 786440 h 786440"/>
                      <a:gd name="connsiteX4" fmla="*/ 393220 w 2899423"/>
                      <a:gd name="connsiteY4" fmla="*/ 786440 h 786440"/>
                      <a:gd name="connsiteX5" fmla="*/ 0 w 2899423"/>
                      <a:gd name="connsiteY5" fmla="*/ 393220 h 7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9423" h="786440">
                        <a:moveTo>
                          <a:pt x="0" y="393220"/>
                        </a:moveTo>
                        <a:cubicBezTo>
                          <a:pt x="0" y="176051"/>
                          <a:pt x="176051" y="0"/>
                          <a:pt x="393220" y="0"/>
                        </a:cubicBezTo>
                        <a:lnTo>
                          <a:pt x="2899423" y="0"/>
                        </a:lnTo>
                        <a:cubicBezTo>
                          <a:pt x="2898560" y="324256"/>
                          <a:pt x="2898559" y="475063"/>
                          <a:pt x="2899423" y="786440"/>
                        </a:cubicBezTo>
                        <a:lnTo>
                          <a:pt x="393220" y="786440"/>
                        </a:lnTo>
                        <a:cubicBezTo>
                          <a:pt x="176051" y="786440"/>
                          <a:pt x="0" y="610389"/>
                          <a:pt x="0" y="393220"/>
                        </a:cubicBezTo>
                        <a:close/>
                      </a:path>
                    </a:pathLst>
                  </a:custGeom>
                  <a:solidFill>
                    <a:schemeClr val="accent6"/>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05" name="TextBox 104">
                    <a:extLst>
                      <a:ext uri="{FF2B5EF4-FFF2-40B4-BE49-F238E27FC236}">
                        <a16:creationId xmlns:a16="http://schemas.microsoft.com/office/drawing/2014/main" id="{2ED76E4A-89A7-48A2-B1CB-E391F6B10A83}"/>
                      </a:ext>
                    </a:extLst>
                  </p:cNvPr>
                  <p:cNvSpPr txBox="1"/>
                  <p:nvPr/>
                </p:nvSpPr>
                <p:spPr>
                  <a:xfrm>
                    <a:off x="5814857" y="3695887"/>
                    <a:ext cx="2064997" cy="814463"/>
                  </a:xfrm>
                  <a:prstGeom prst="rect">
                    <a:avLst/>
                  </a:prstGeom>
                  <a:noFill/>
                </p:spPr>
                <p:txBody>
                  <a:bodyPr wrap="square" rtlCol="0">
                    <a:spAutoFit/>
                  </a:bodyPr>
                  <a:lstStyle/>
                  <a:p>
                    <a:pPr>
                      <a:defRPr/>
                    </a:pPr>
                    <a:r>
                      <a:rPr lang="en-US" sz="900" kern="0" dirty="0">
                        <a:solidFill>
                          <a:prstClr val="white"/>
                        </a:solidFill>
                        <a:latin typeface="+mj-lt"/>
                        <a:cs typeface="Arial" panose="020B0604020202020204" pitchFamily="34" charset="0"/>
                      </a:rPr>
                      <a:t>Investment Management &amp; Protection</a:t>
                    </a:r>
                  </a:p>
                </p:txBody>
              </p:sp>
              <p:grpSp>
                <p:nvGrpSpPr>
                  <p:cNvPr id="106" name="Group 105">
                    <a:extLst>
                      <a:ext uri="{FF2B5EF4-FFF2-40B4-BE49-F238E27FC236}">
                        <a16:creationId xmlns:a16="http://schemas.microsoft.com/office/drawing/2014/main" id="{90B97B46-3EB8-435B-89B9-4C0E65B6B28E}"/>
                      </a:ext>
                    </a:extLst>
                  </p:cNvPr>
                  <p:cNvGrpSpPr/>
                  <p:nvPr/>
                </p:nvGrpSpPr>
                <p:grpSpPr>
                  <a:xfrm>
                    <a:off x="5272700" y="3705234"/>
                    <a:ext cx="569155" cy="563520"/>
                    <a:chOff x="5272700" y="3705234"/>
                    <a:chExt cx="569155" cy="563520"/>
                  </a:xfrm>
                </p:grpSpPr>
                <p:sp>
                  <p:nvSpPr>
                    <p:cNvPr id="107" name="Oval 106">
                      <a:extLst>
                        <a:ext uri="{FF2B5EF4-FFF2-40B4-BE49-F238E27FC236}">
                          <a16:creationId xmlns:a16="http://schemas.microsoft.com/office/drawing/2014/main" id="{9DBDB152-371C-49DA-97D4-7351ED488A58}"/>
                        </a:ext>
                      </a:extLst>
                    </p:cNvPr>
                    <p:cNvSpPr/>
                    <p:nvPr/>
                  </p:nvSpPr>
                  <p:spPr>
                    <a:xfrm>
                      <a:off x="5272700" y="3705234"/>
                      <a:ext cx="569155" cy="563520"/>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08" name="Freeform 148">
                      <a:extLst>
                        <a:ext uri="{FF2B5EF4-FFF2-40B4-BE49-F238E27FC236}">
                          <a16:creationId xmlns:a16="http://schemas.microsoft.com/office/drawing/2014/main" id="{501CB92E-200A-403A-ACBA-DFCAAD5B69B5}"/>
                        </a:ext>
                      </a:extLst>
                    </p:cNvPr>
                    <p:cNvSpPr/>
                    <p:nvPr/>
                  </p:nvSpPr>
                  <p:spPr>
                    <a:xfrm rot="2765647">
                      <a:off x="5382383" y="3754527"/>
                      <a:ext cx="332336" cy="448115"/>
                    </a:xfrm>
                    <a:custGeom>
                      <a:avLst/>
                      <a:gdLst>
                        <a:gd name="connsiteX0" fmla="*/ 87871 w 363355"/>
                        <a:gd name="connsiteY0" fmla="*/ 341966 h 489942"/>
                        <a:gd name="connsiteX1" fmla="*/ 86141 w 363355"/>
                        <a:gd name="connsiteY1" fmla="*/ 361432 h 489942"/>
                        <a:gd name="connsiteX2" fmla="*/ 125758 w 363355"/>
                        <a:gd name="connsiteY2" fmla="*/ 378433 h 489942"/>
                        <a:gd name="connsiteX3" fmla="*/ 221494 w 363355"/>
                        <a:gd name="connsiteY3" fmla="*/ 109095 h 489942"/>
                        <a:gd name="connsiteX4" fmla="*/ 222100 w 363355"/>
                        <a:gd name="connsiteY4" fmla="*/ 140797 h 489942"/>
                        <a:gd name="connsiteX5" fmla="*/ 253801 w 363355"/>
                        <a:gd name="connsiteY5" fmla="*/ 140192 h 489942"/>
                        <a:gd name="connsiteX6" fmla="*/ 253196 w 363355"/>
                        <a:gd name="connsiteY6" fmla="*/ 108490 h 489942"/>
                        <a:gd name="connsiteX7" fmla="*/ 221494 w 363355"/>
                        <a:gd name="connsiteY7" fmla="*/ 109095 h 489942"/>
                        <a:gd name="connsiteX8" fmla="*/ 147202 w 363355"/>
                        <a:gd name="connsiteY8" fmla="*/ 171760 h 489942"/>
                        <a:gd name="connsiteX9" fmla="*/ 159720 w 363355"/>
                        <a:gd name="connsiteY9" fmla="*/ 166575 h 489942"/>
                        <a:gd name="connsiteX10" fmla="*/ 177423 w 363355"/>
                        <a:gd name="connsiteY10" fmla="*/ 184278 h 489942"/>
                        <a:gd name="connsiteX11" fmla="*/ 177423 w 363355"/>
                        <a:gd name="connsiteY11" fmla="*/ 249304 h 489942"/>
                        <a:gd name="connsiteX12" fmla="*/ 160728 w 363355"/>
                        <a:gd name="connsiteY12" fmla="*/ 271610 h 489942"/>
                        <a:gd name="connsiteX13" fmla="*/ 128789 w 363355"/>
                        <a:gd name="connsiteY13" fmla="*/ 280916 h 489942"/>
                        <a:gd name="connsiteX14" fmla="*/ 288897 w 363355"/>
                        <a:gd name="connsiteY14" fmla="*/ 426907 h 489942"/>
                        <a:gd name="connsiteX15" fmla="*/ 289390 w 363355"/>
                        <a:gd name="connsiteY15" fmla="*/ 452745 h 489942"/>
                        <a:gd name="connsiteX16" fmla="*/ 263554 w 363355"/>
                        <a:gd name="connsiteY16" fmla="*/ 453238 h 489942"/>
                        <a:gd name="connsiteX17" fmla="*/ 202730 w 363355"/>
                        <a:gd name="connsiteY17" fmla="*/ 394694 h 489942"/>
                        <a:gd name="connsiteX18" fmla="*/ 197661 w 363355"/>
                        <a:gd name="connsiteY18" fmla="*/ 399960 h 489942"/>
                        <a:gd name="connsiteX19" fmla="*/ 258485 w 363355"/>
                        <a:gd name="connsiteY19" fmla="*/ 458504 h 489942"/>
                        <a:gd name="connsiteX20" fmla="*/ 258978 w 363355"/>
                        <a:gd name="connsiteY20" fmla="*/ 484341 h 489942"/>
                        <a:gd name="connsiteX21" fmla="*/ 233141 w 363355"/>
                        <a:gd name="connsiteY21" fmla="*/ 484835 h 489942"/>
                        <a:gd name="connsiteX22" fmla="*/ 147304 w 363355"/>
                        <a:gd name="connsiteY22" fmla="*/ 402214 h 489942"/>
                        <a:gd name="connsiteX23" fmla="*/ 145047 w 363355"/>
                        <a:gd name="connsiteY23" fmla="*/ 398952 h 489942"/>
                        <a:gd name="connsiteX24" fmla="*/ 143699 w 363355"/>
                        <a:gd name="connsiteY24" fmla="*/ 405396 h 489942"/>
                        <a:gd name="connsiteX25" fmla="*/ 143699 w 363355"/>
                        <a:gd name="connsiteY25" fmla="*/ 405395 h 489942"/>
                        <a:gd name="connsiteX26" fmla="*/ 120450 w 363355"/>
                        <a:gd name="connsiteY26" fmla="*/ 414683 h 489942"/>
                        <a:gd name="connsiteX27" fmla="*/ 60693 w 363355"/>
                        <a:gd name="connsiteY27" fmla="*/ 389039 h 489942"/>
                        <a:gd name="connsiteX28" fmla="*/ 49967 w 363355"/>
                        <a:gd name="connsiteY28" fmla="*/ 372671 h 489942"/>
                        <a:gd name="connsiteX29" fmla="*/ 50610 w 363355"/>
                        <a:gd name="connsiteY29" fmla="*/ 361276 h 489942"/>
                        <a:gd name="connsiteX30" fmla="*/ 57257 w 363355"/>
                        <a:gd name="connsiteY30" fmla="*/ 286478 h 489942"/>
                        <a:gd name="connsiteX31" fmla="*/ 76508 w 363355"/>
                        <a:gd name="connsiteY31" fmla="*/ 262673 h 489942"/>
                        <a:gd name="connsiteX32" fmla="*/ 142018 w 363355"/>
                        <a:gd name="connsiteY32" fmla="*/ 243585 h 489942"/>
                        <a:gd name="connsiteX33" fmla="*/ 142018 w 363355"/>
                        <a:gd name="connsiteY33" fmla="*/ 184278 h 489942"/>
                        <a:gd name="connsiteX34" fmla="*/ 147202 w 363355"/>
                        <a:gd name="connsiteY34" fmla="*/ 171760 h 489942"/>
                        <a:gd name="connsiteX35" fmla="*/ 206855 w 363355"/>
                        <a:gd name="connsiteY35" fmla="*/ 79483 h 489942"/>
                        <a:gd name="connsiteX36" fmla="*/ 215631 w 363355"/>
                        <a:gd name="connsiteY36" fmla="*/ 87931 h 489942"/>
                        <a:gd name="connsiteX37" fmla="*/ 220718 w 363355"/>
                        <a:gd name="connsiteY37" fmla="*/ 85129 h 489942"/>
                        <a:gd name="connsiteX38" fmla="*/ 232712 w 363355"/>
                        <a:gd name="connsiteY38" fmla="*/ 81949 h 489942"/>
                        <a:gd name="connsiteX39" fmla="*/ 238253 w 363355"/>
                        <a:gd name="connsiteY39" fmla="*/ 82108 h 489942"/>
                        <a:gd name="connsiteX40" fmla="*/ 240933 w 363355"/>
                        <a:gd name="connsiteY40" fmla="*/ 70284 h 489942"/>
                        <a:gd name="connsiteX41" fmla="*/ 260714 w 363355"/>
                        <a:gd name="connsiteY41" fmla="*/ 74767 h 489942"/>
                        <a:gd name="connsiteX42" fmla="*/ 257975 w 363355"/>
                        <a:gd name="connsiteY42" fmla="*/ 86850 h 489942"/>
                        <a:gd name="connsiteX43" fmla="*/ 262393 w 363355"/>
                        <a:gd name="connsiteY43" fmla="*/ 89497 h 489942"/>
                        <a:gd name="connsiteX44" fmla="*/ 267452 w 363355"/>
                        <a:gd name="connsiteY44" fmla="*/ 93679 h 489942"/>
                        <a:gd name="connsiteX45" fmla="*/ 271824 w 363355"/>
                        <a:gd name="connsiteY45" fmla="*/ 98575 h 489942"/>
                        <a:gd name="connsiteX46" fmla="*/ 275244 w 363355"/>
                        <a:gd name="connsiteY46" fmla="*/ 103817 h 489942"/>
                        <a:gd name="connsiteX47" fmla="*/ 286126 w 363355"/>
                        <a:gd name="connsiteY47" fmla="*/ 100311 h 489942"/>
                        <a:gd name="connsiteX48" fmla="*/ 292347 w 363355"/>
                        <a:gd name="connsiteY48" fmla="*/ 119616 h 489942"/>
                        <a:gd name="connsiteX49" fmla="*/ 280204 w 363355"/>
                        <a:gd name="connsiteY49" fmla="*/ 123529 h 489942"/>
                        <a:gd name="connsiteX50" fmla="*/ 280500 w 363355"/>
                        <a:gd name="connsiteY50" fmla="*/ 127945 h 489942"/>
                        <a:gd name="connsiteX51" fmla="*/ 277780 w 363355"/>
                        <a:gd name="connsiteY51" fmla="*/ 140052 h 489942"/>
                        <a:gd name="connsiteX52" fmla="*/ 275046 w 363355"/>
                        <a:gd name="connsiteY52" fmla="*/ 145499 h 489942"/>
                        <a:gd name="connsiteX53" fmla="*/ 285657 w 363355"/>
                        <a:gd name="connsiteY53" fmla="*/ 155711 h 489942"/>
                        <a:gd name="connsiteX54" fmla="*/ 271591 w 363355"/>
                        <a:gd name="connsiteY54" fmla="*/ 170325 h 489942"/>
                        <a:gd name="connsiteX55" fmla="*/ 261285 w 363355"/>
                        <a:gd name="connsiteY55" fmla="*/ 160406 h 489942"/>
                        <a:gd name="connsiteX56" fmla="*/ 258358 w 363355"/>
                        <a:gd name="connsiteY56" fmla="*/ 162315 h 489942"/>
                        <a:gd name="connsiteX57" fmla="*/ 246661 w 363355"/>
                        <a:gd name="connsiteY57" fmla="*/ 166670 h 489942"/>
                        <a:gd name="connsiteX58" fmla="*/ 238624 w 363355"/>
                        <a:gd name="connsiteY58" fmla="*/ 167596 h 489942"/>
                        <a:gd name="connsiteX59" fmla="*/ 235529 w 363355"/>
                        <a:gd name="connsiteY59" fmla="*/ 179932 h 489942"/>
                        <a:gd name="connsiteX60" fmla="*/ 215856 w 363355"/>
                        <a:gd name="connsiteY60" fmla="*/ 174997 h 489942"/>
                        <a:gd name="connsiteX61" fmla="*/ 218848 w 363355"/>
                        <a:gd name="connsiteY61" fmla="*/ 163073 h 489942"/>
                        <a:gd name="connsiteX62" fmla="*/ 214690 w 363355"/>
                        <a:gd name="connsiteY62" fmla="*/ 160986 h 489942"/>
                        <a:gd name="connsiteX63" fmla="*/ 207844 w 363355"/>
                        <a:gd name="connsiteY63" fmla="*/ 155608 h 489942"/>
                        <a:gd name="connsiteX64" fmla="*/ 199976 w 363355"/>
                        <a:gd name="connsiteY64" fmla="*/ 145353 h 489942"/>
                        <a:gd name="connsiteX65" fmla="*/ 199844 w 363355"/>
                        <a:gd name="connsiteY65" fmla="*/ 145064 h 489942"/>
                        <a:gd name="connsiteX66" fmla="*/ 189174 w 363355"/>
                        <a:gd name="connsiteY66" fmla="*/ 147928 h 489942"/>
                        <a:gd name="connsiteX67" fmla="*/ 183917 w 363355"/>
                        <a:gd name="connsiteY67" fmla="*/ 128338 h 489942"/>
                        <a:gd name="connsiteX68" fmla="*/ 195065 w 363355"/>
                        <a:gd name="connsiteY68" fmla="*/ 125347 h 489942"/>
                        <a:gd name="connsiteX69" fmla="*/ 194796 w 363355"/>
                        <a:gd name="connsiteY69" fmla="*/ 121341 h 489942"/>
                        <a:gd name="connsiteX70" fmla="*/ 197515 w 363355"/>
                        <a:gd name="connsiteY70" fmla="*/ 109234 h 489942"/>
                        <a:gd name="connsiteX71" fmla="*/ 201100 w 363355"/>
                        <a:gd name="connsiteY71" fmla="*/ 102096 h 489942"/>
                        <a:gd name="connsiteX72" fmla="*/ 192790 w 363355"/>
                        <a:gd name="connsiteY72" fmla="*/ 94097 h 489942"/>
                        <a:gd name="connsiteX73" fmla="*/ 64553 w 363355"/>
                        <a:gd name="connsiteY73" fmla="*/ 179267 h 489942"/>
                        <a:gd name="connsiteX74" fmla="*/ 234589 w 363355"/>
                        <a:gd name="connsiteY74" fmla="*/ 2610 h 489942"/>
                        <a:gd name="connsiteX75" fmla="*/ 246631 w 363355"/>
                        <a:gd name="connsiteY75" fmla="*/ 2380 h 489942"/>
                        <a:gd name="connsiteX76" fmla="*/ 360745 w 363355"/>
                        <a:gd name="connsiteY76" fmla="*/ 112217 h 489942"/>
                        <a:gd name="connsiteX77" fmla="*/ 360975 w 363355"/>
                        <a:gd name="connsiteY77" fmla="*/ 124259 h 489942"/>
                        <a:gd name="connsiteX78" fmla="*/ 190939 w 363355"/>
                        <a:gd name="connsiteY78" fmla="*/ 300916 h 489942"/>
                        <a:gd name="connsiteX79" fmla="*/ 178897 w 363355"/>
                        <a:gd name="connsiteY79" fmla="*/ 301146 h 489942"/>
                        <a:gd name="connsiteX80" fmla="*/ 163223 w 363355"/>
                        <a:gd name="connsiteY80" fmla="*/ 286060 h 489942"/>
                        <a:gd name="connsiteX81" fmla="*/ 178495 w 363355"/>
                        <a:gd name="connsiteY81" fmla="*/ 281611 h 489942"/>
                        <a:gd name="connsiteX82" fmla="*/ 180746 w 363355"/>
                        <a:gd name="connsiteY82" fmla="*/ 280726 h 489942"/>
                        <a:gd name="connsiteX83" fmla="*/ 185329 w 363355"/>
                        <a:gd name="connsiteY83" fmla="*/ 285138 h 489942"/>
                        <a:gd name="connsiteX84" fmla="*/ 344994 w 363355"/>
                        <a:gd name="connsiteY84" fmla="*/ 119256 h 489942"/>
                        <a:gd name="connsiteX85" fmla="*/ 240198 w 363355"/>
                        <a:gd name="connsiteY85" fmla="*/ 18389 h 489942"/>
                        <a:gd name="connsiteX86" fmla="*/ 80534 w 363355"/>
                        <a:gd name="connsiteY86" fmla="*/ 184270 h 489942"/>
                        <a:gd name="connsiteX87" fmla="*/ 124134 w 363355"/>
                        <a:gd name="connsiteY87" fmla="*/ 226236 h 489942"/>
                        <a:gd name="connsiteX88" fmla="*/ 124133 w 363355"/>
                        <a:gd name="connsiteY88" fmla="*/ 227386 h 489942"/>
                        <a:gd name="connsiteX89" fmla="*/ 107346 w 363355"/>
                        <a:gd name="connsiteY89" fmla="*/ 232277 h 489942"/>
                        <a:gd name="connsiteX90" fmla="*/ 64783 w 363355"/>
                        <a:gd name="connsiteY90" fmla="*/ 191309 h 489942"/>
                        <a:gd name="connsiteX91" fmla="*/ 64553 w 363355"/>
                        <a:gd name="connsiteY91" fmla="*/ 179267 h 489942"/>
                        <a:gd name="connsiteX92" fmla="*/ 10011 w 363355"/>
                        <a:gd name="connsiteY92" fmla="*/ 210214 h 489942"/>
                        <a:gd name="connsiteX93" fmla="*/ 60652 w 363355"/>
                        <a:gd name="connsiteY93" fmla="*/ 209246 h 489942"/>
                        <a:gd name="connsiteX94" fmla="*/ 61619 w 363355"/>
                        <a:gd name="connsiteY94" fmla="*/ 259887 h 489942"/>
                        <a:gd name="connsiteX95" fmla="*/ 10978 w 363355"/>
                        <a:gd name="connsiteY95" fmla="*/ 260854 h 489942"/>
                        <a:gd name="connsiteX96" fmla="*/ 10011 w 363355"/>
                        <a:gd name="connsiteY96" fmla="*/ 210214 h 48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63355" h="489942">
                          <a:moveTo>
                            <a:pt x="87871" y="341966"/>
                          </a:moveTo>
                          <a:lnTo>
                            <a:pt x="86141" y="361432"/>
                          </a:lnTo>
                          <a:lnTo>
                            <a:pt x="125758" y="378433"/>
                          </a:lnTo>
                          <a:close/>
                          <a:moveTo>
                            <a:pt x="221494" y="109095"/>
                          </a:moveTo>
                          <a:cubicBezTo>
                            <a:pt x="212907" y="118016"/>
                            <a:pt x="213178" y="132210"/>
                            <a:pt x="222100" y="140797"/>
                          </a:cubicBezTo>
                          <a:cubicBezTo>
                            <a:pt x="231021" y="149384"/>
                            <a:pt x="245215" y="149113"/>
                            <a:pt x="253801" y="140192"/>
                          </a:cubicBezTo>
                          <a:cubicBezTo>
                            <a:pt x="262388" y="131270"/>
                            <a:pt x="262118" y="117077"/>
                            <a:pt x="253196" y="108490"/>
                          </a:cubicBezTo>
                          <a:cubicBezTo>
                            <a:pt x="244275" y="99902"/>
                            <a:pt x="230081" y="100174"/>
                            <a:pt x="221494" y="109095"/>
                          </a:cubicBezTo>
                          <a:close/>
                          <a:moveTo>
                            <a:pt x="147202" y="171760"/>
                          </a:moveTo>
                          <a:cubicBezTo>
                            <a:pt x="150406" y="168556"/>
                            <a:pt x="154832" y="166575"/>
                            <a:pt x="159720" y="166575"/>
                          </a:cubicBezTo>
                          <a:cubicBezTo>
                            <a:pt x="169497" y="166575"/>
                            <a:pt x="177422" y="174501"/>
                            <a:pt x="177423" y="184278"/>
                          </a:cubicBezTo>
                          <a:cubicBezTo>
                            <a:pt x="177423" y="205953"/>
                            <a:pt x="179011" y="234919"/>
                            <a:pt x="177423" y="249304"/>
                          </a:cubicBezTo>
                          <a:cubicBezTo>
                            <a:pt x="175888" y="263202"/>
                            <a:pt x="175698" y="266185"/>
                            <a:pt x="160728" y="271610"/>
                          </a:cubicBezTo>
                          <a:lnTo>
                            <a:pt x="128789" y="280916"/>
                          </a:lnTo>
                          <a:lnTo>
                            <a:pt x="288897" y="426907"/>
                          </a:lnTo>
                          <a:cubicBezTo>
                            <a:pt x="296168" y="433906"/>
                            <a:pt x="296389" y="445473"/>
                            <a:pt x="289390" y="452745"/>
                          </a:cubicBezTo>
                          <a:cubicBezTo>
                            <a:pt x="282392" y="460015"/>
                            <a:pt x="270824" y="460237"/>
                            <a:pt x="263554" y="453238"/>
                          </a:cubicBezTo>
                          <a:lnTo>
                            <a:pt x="202730" y="394694"/>
                          </a:lnTo>
                          <a:lnTo>
                            <a:pt x="197661" y="399960"/>
                          </a:lnTo>
                          <a:lnTo>
                            <a:pt x="258485" y="458504"/>
                          </a:lnTo>
                          <a:cubicBezTo>
                            <a:pt x="265756" y="465503"/>
                            <a:pt x="265977" y="477070"/>
                            <a:pt x="258978" y="484341"/>
                          </a:cubicBezTo>
                          <a:cubicBezTo>
                            <a:pt x="251980" y="491612"/>
                            <a:pt x="240412" y="491833"/>
                            <a:pt x="233141" y="484835"/>
                          </a:cubicBezTo>
                          <a:lnTo>
                            <a:pt x="147304" y="402214"/>
                          </a:lnTo>
                          <a:lnTo>
                            <a:pt x="145047" y="398952"/>
                          </a:lnTo>
                          <a:lnTo>
                            <a:pt x="143699" y="405396"/>
                          </a:lnTo>
                          <a:lnTo>
                            <a:pt x="143699" y="405395"/>
                          </a:lnTo>
                          <a:cubicBezTo>
                            <a:pt x="139843" y="414380"/>
                            <a:pt x="129434" y="418538"/>
                            <a:pt x="120450" y="414683"/>
                          </a:cubicBezTo>
                          <a:lnTo>
                            <a:pt x="60693" y="389039"/>
                          </a:lnTo>
                          <a:cubicBezTo>
                            <a:pt x="53955" y="386148"/>
                            <a:pt x="49931" y="379570"/>
                            <a:pt x="49967" y="372671"/>
                          </a:cubicBezTo>
                          <a:lnTo>
                            <a:pt x="50610" y="361276"/>
                          </a:lnTo>
                          <a:lnTo>
                            <a:pt x="57257" y="286478"/>
                          </a:lnTo>
                          <a:cubicBezTo>
                            <a:pt x="59117" y="273387"/>
                            <a:pt x="63682" y="266889"/>
                            <a:pt x="76508" y="262673"/>
                          </a:cubicBezTo>
                          <a:lnTo>
                            <a:pt x="142018" y="243585"/>
                          </a:lnTo>
                          <a:lnTo>
                            <a:pt x="142018" y="184278"/>
                          </a:lnTo>
                          <a:cubicBezTo>
                            <a:pt x="142018" y="179389"/>
                            <a:pt x="143999" y="174964"/>
                            <a:pt x="147202" y="171760"/>
                          </a:cubicBezTo>
                          <a:close/>
                          <a:moveTo>
                            <a:pt x="206855" y="79483"/>
                          </a:moveTo>
                          <a:lnTo>
                            <a:pt x="215631" y="87931"/>
                          </a:lnTo>
                          <a:lnTo>
                            <a:pt x="220718" y="85129"/>
                          </a:lnTo>
                          <a:cubicBezTo>
                            <a:pt x="224567" y="83481"/>
                            <a:pt x="228611" y="82421"/>
                            <a:pt x="232712" y="81949"/>
                          </a:cubicBezTo>
                          <a:lnTo>
                            <a:pt x="238253" y="82108"/>
                          </a:lnTo>
                          <a:lnTo>
                            <a:pt x="240933" y="70284"/>
                          </a:lnTo>
                          <a:lnTo>
                            <a:pt x="260714" y="74767"/>
                          </a:lnTo>
                          <a:lnTo>
                            <a:pt x="257975" y="86850"/>
                          </a:lnTo>
                          <a:lnTo>
                            <a:pt x="262393" y="89497"/>
                          </a:lnTo>
                          <a:cubicBezTo>
                            <a:pt x="264157" y="90742"/>
                            <a:pt x="265848" y="92136"/>
                            <a:pt x="267452" y="93679"/>
                          </a:cubicBezTo>
                          <a:cubicBezTo>
                            <a:pt x="269055" y="95222"/>
                            <a:pt x="270513" y="96860"/>
                            <a:pt x="271824" y="98575"/>
                          </a:cubicBezTo>
                          <a:lnTo>
                            <a:pt x="275244" y="103817"/>
                          </a:lnTo>
                          <a:lnTo>
                            <a:pt x="286126" y="100311"/>
                          </a:lnTo>
                          <a:lnTo>
                            <a:pt x="292347" y="119616"/>
                          </a:lnTo>
                          <a:lnTo>
                            <a:pt x="280204" y="123529"/>
                          </a:lnTo>
                          <a:lnTo>
                            <a:pt x="280500" y="127945"/>
                          </a:lnTo>
                          <a:cubicBezTo>
                            <a:pt x="280185" y="132061"/>
                            <a:pt x="279279" y="136143"/>
                            <a:pt x="277780" y="140052"/>
                          </a:cubicBezTo>
                          <a:lnTo>
                            <a:pt x="275046" y="145499"/>
                          </a:lnTo>
                          <a:lnTo>
                            <a:pt x="285657" y="155711"/>
                          </a:lnTo>
                          <a:lnTo>
                            <a:pt x="271591" y="170325"/>
                          </a:lnTo>
                          <a:lnTo>
                            <a:pt x="261285" y="160406"/>
                          </a:lnTo>
                          <a:lnTo>
                            <a:pt x="258358" y="162315"/>
                          </a:lnTo>
                          <a:cubicBezTo>
                            <a:pt x="254653" y="164353"/>
                            <a:pt x="250708" y="165806"/>
                            <a:pt x="246661" y="166670"/>
                          </a:cubicBezTo>
                          <a:lnTo>
                            <a:pt x="238624" y="167596"/>
                          </a:lnTo>
                          <a:lnTo>
                            <a:pt x="235529" y="179932"/>
                          </a:lnTo>
                          <a:lnTo>
                            <a:pt x="215856" y="174997"/>
                          </a:lnTo>
                          <a:lnTo>
                            <a:pt x="218848" y="163073"/>
                          </a:lnTo>
                          <a:lnTo>
                            <a:pt x="214690" y="160986"/>
                          </a:lnTo>
                          <a:cubicBezTo>
                            <a:pt x="212277" y="159458"/>
                            <a:pt x="209982" y="157666"/>
                            <a:pt x="207844" y="155608"/>
                          </a:cubicBezTo>
                          <a:cubicBezTo>
                            <a:pt x="204638" y="152522"/>
                            <a:pt x="202014" y="149058"/>
                            <a:pt x="199976" y="145353"/>
                          </a:cubicBezTo>
                          <a:lnTo>
                            <a:pt x="199844" y="145064"/>
                          </a:lnTo>
                          <a:lnTo>
                            <a:pt x="189174" y="147928"/>
                          </a:lnTo>
                          <a:lnTo>
                            <a:pt x="183917" y="128338"/>
                          </a:lnTo>
                          <a:lnTo>
                            <a:pt x="195065" y="125347"/>
                          </a:lnTo>
                          <a:lnTo>
                            <a:pt x="194796" y="121341"/>
                          </a:lnTo>
                          <a:cubicBezTo>
                            <a:pt x="195111" y="117226"/>
                            <a:pt x="196017" y="113144"/>
                            <a:pt x="197515" y="109234"/>
                          </a:cubicBezTo>
                          <a:lnTo>
                            <a:pt x="201100" y="102096"/>
                          </a:lnTo>
                          <a:lnTo>
                            <a:pt x="192790" y="94097"/>
                          </a:lnTo>
                          <a:close/>
                          <a:moveTo>
                            <a:pt x="64553" y="179267"/>
                          </a:moveTo>
                          <a:lnTo>
                            <a:pt x="234589" y="2610"/>
                          </a:lnTo>
                          <a:cubicBezTo>
                            <a:pt x="237851" y="-779"/>
                            <a:pt x="243242" y="-882"/>
                            <a:pt x="246631" y="2380"/>
                          </a:cubicBezTo>
                          <a:lnTo>
                            <a:pt x="360745" y="112217"/>
                          </a:lnTo>
                          <a:cubicBezTo>
                            <a:pt x="364134" y="115479"/>
                            <a:pt x="364237" y="120870"/>
                            <a:pt x="360975" y="124259"/>
                          </a:cubicBezTo>
                          <a:lnTo>
                            <a:pt x="190939" y="300916"/>
                          </a:lnTo>
                          <a:cubicBezTo>
                            <a:pt x="187677" y="304305"/>
                            <a:pt x="182286" y="304408"/>
                            <a:pt x="178897" y="301146"/>
                          </a:cubicBezTo>
                          <a:lnTo>
                            <a:pt x="163223" y="286060"/>
                          </a:lnTo>
                          <a:lnTo>
                            <a:pt x="178495" y="281611"/>
                          </a:lnTo>
                          <a:lnTo>
                            <a:pt x="180746" y="280726"/>
                          </a:lnTo>
                          <a:lnTo>
                            <a:pt x="185329" y="285138"/>
                          </a:lnTo>
                          <a:lnTo>
                            <a:pt x="344994" y="119256"/>
                          </a:lnTo>
                          <a:lnTo>
                            <a:pt x="240198" y="18389"/>
                          </a:lnTo>
                          <a:lnTo>
                            <a:pt x="80534" y="184270"/>
                          </a:lnTo>
                          <a:lnTo>
                            <a:pt x="124134" y="226236"/>
                          </a:lnTo>
                          <a:lnTo>
                            <a:pt x="124133" y="227386"/>
                          </a:lnTo>
                          <a:lnTo>
                            <a:pt x="107346" y="232277"/>
                          </a:lnTo>
                          <a:lnTo>
                            <a:pt x="64783" y="191309"/>
                          </a:lnTo>
                          <a:cubicBezTo>
                            <a:pt x="61394" y="188047"/>
                            <a:pt x="61291" y="182656"/>
                            <a:pt x="64553" y="179267"/>
                          </a:cubicBezTo>
                          <a:close/>
                          <a:moveTo>
                            <a:pt x="10011" y="210214"/>
                          </a:moveTo>
                          <a:cubicBezTo>
                            <a:pt x="23728" y="195962"/>
                            <a:pt x="46401" y="195529"/>
                            <a:pt x="60652" y="209246"/>
                          </a:cubicBezTo>
                          <a:cubicBezTo>
                            <a:pt x="74903" y="222963"/>
                            <a:pt x="75336" y="245636"/>
                            <a:pt x="61619" y="259887"/>
                          </a:cubicBezTo>
                          <a:cubicBezTo>
                            <a:pt x="47902" y="274138"/>
                            <a:pt x="25229" y="274571"/>
                            <a:pt x="10978" y="260854"/>
                          </a:cubicBezTo>
                          <a:cubicBezTo>
                            <a:pt x="-3273" y="247137"/>
                            <a:pt x="-3706" y="224465"/>
                            <a:pt x="10011" y="210214"/>
                          </a:cubicBezTo>
                          <a:close/>
                        </a:path>
                      </a:pathLst>
                    </a:custGeom>
                    <a:solidFill>
                      <a:sysClr val="windowText" lastClr="000000">
                        <a:lumMod val="50000"/>
                        <a:lumOff val="50000"/>
                      </a:sysClr>
                    </a:solidFill>
                    <a:ln w="12700" cap="flat" cmpd="sng" algn="ctr">
                      <a:noFill/>
                      <a:prstDash val="solid"/>
                      <a:miter lim="800000"/>
                    </a:ln>
                    <a:effectLst/>
                  </p:spPr>
                  <p:txBody>
                    <a:bodyPr wrap="square" rtlCol="0" anchor="ctr">
                      <a:noAutofit/>
                    </a:bodyPr>
                    <a:lstStyle/>
                    <a:p>
                      <a:pPr algn="ctr">
                        <a:defRPr/>
                      </a:pPr>
                      <a:endParaRPr lang="en-US" sz="900" kern="0" dirty="0">
                        <a:solidFill>
                          <a:prstClr val="white"/>
                        </a:solidFill>
                        <a:latin typeface="Calibri"/>
                        <a:cs typeface="Arial" panose="020B0604020202020204" pitchFamily="34" charset="0"/>
                      </a:endParaRPr>
                    </a:p>
                  </p:txBody>
                </p:sp>
              </p:grpSp>
            </p:grpSp>
            <p:grpSp>
              <p:nvGrpSpPr>
                <p:cNvPr id="94" name="Group 93">
                  <a:extLst>
                    <a:ext uri="{FF2B5EF4-FFF2-40B4-BE49-F238E27FC236}">
                      <a16:creationId xmlns:a16="http://schemas.microsoft.com/office/drawing/2014/main" id="{32F8D52F-91F8-4554-AC2E-371C9107D1FD}"/>
                    </a:ext>
                  </a:extLst>
                </p:cNvPr>
                <p:cNvGrpSpPr/>
                <p:nvPr/>
              </p:nvGrpSpPr>
              <p:grpSpPr>
                <a:xfrm>
                  <a:off x="5194640" y="2920232"/>
                  <a:ext cx="2667372" cy="659636"/>
                  <a:chOff x="5194640" y="2920232"/>
                  <a:chExt cx="2667372" cy="659636"/>
                </a:xfrm>
              </p:grpSpPr>
              <p:sp>
                <p:nvSpPr>
                  <p:cNvPr id="101" name="Rounded Rectangle 139">
                    <a:extLst>
                      <a:ext uri="{FF2B5EF4-FFF2-40B4-BE49-F238E27FC236}">
                        <a16:creationId xmlns:a16="http://schemas.microsoft.com/office/drawing/2014/main" id="{23459D65-A2FA-4146-8AE9-C323EC1DB44B}"/>
                      </a:ext>
                    </a:extLst>
                  </p:cNvPr>
                  <p:cNvSpPr/>
                  <p:nvPr/>
                </p:nvSpPr>
                <p:spPr>
                  <a:xfrm>
                    <a:off x="5194640" y="2920232"/>
                    <a:ext cx="2667372" cy="659636"/>
                  </a:xfrm>
                  <a:custGeom>
                    <a:avLst/>
                    <a:gdLst>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3292643 w 3292643"/>
                      <a:gd name="connsiteY4" fmla="*/ 393220 h 786440"/>
                      <a:gd name="connsiteX5" fmla="*/ 2899423 w 3292643"/>
                      <a:gd name="connsiteY5" fmla="*/ 786440 h 786440"/>
                      <a:gd name="connsiteX6" fmla="*/ 393220 w 3292643"/>
                      <a:gd name="connsiteY6" fmla="*/ 786440 h 786440"/>
                      <a:gd name="connsiteX7" fmla="*/ 0 w 3292643"/>
                      <a:gd name="connsiteY7" fmla="*/ 393220 h 786440"/>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2899423 w 3292643"/>
                      <a:gd name="connsiteY4" fmla="*/ 786440 h 786440"/>
                      <a:gd name="connsiteX5" fmla="*/ 393220 w 3292643"/>
                      <a:gd name="connsiteY5" fmla="*/ 786440 h 786440"/>
                      <a:gd name="connsiteX6" fmla="*/ 0 w 3292643"/>
                      <a:gd name="connsiteY6" fmla="*/ 393220 h 786440"/>
                      <a:gd name="connsiteX0" fmla="*/ 0 w 3212698"/>
                      <a:gd name="connsiteY0" fmla="*/ 393220 h 786440"/>
                      <a:gd name="connsiteX1" fmla="*/ 393220 w 3212698"/>
                      <a:gd name="connsiteY1" fmla="*/ 0 h 786440"/>
                      <a:gd name="connsiteX2" fmla="*/ 2899423 w 3212698"/>
                      <a:gd name="connsiteY2" fmla="*/ 0 h 786440"/>
                      <a:gd name="connsiteX3" fmla="*/ 2899423 w 3212698"/>
                      <a:gd name="connsiteY3" fmla="*/ 786440 h 786440"/>
                      <a:gd name="connsiteX4" fmla="*/ 393220 w 3212698"/>
                      <a:gd name="connsiteY4" fmla="*/ 786440 h 786440"/>
                      <a:gd name="connsiteX5" fmla="*/ 0 w 3212698"/>
                      <a:gd name="connsiteY5" fmla="*/ 393220 h 786440"/>
                      <a:gd name="connsiteX0" fmla="*/ 0 w 3086312"/>
                      <a:gd name="connsiteY0" fmla="*/ 393220 h 786440"/>
                      <a:gd name="connsiteX1" fmla="*/ 393220 w 3086312"/>
                      <a:gd name="connsiteY1" fmla="*/ 0 h 786440"/>
                      <a:gd name="connsiteX2" fmla="*/ 2899423 w 3086312"/>
                      <a:gd name="connsiteY2" fmla="*/ 0 h 786440"/>
                      <a:gd name="connsiteX3" fmla="*/ 2899423 w 3086312"/>
                      <a:gd name="connsiteY3" fmla="*/ 786440 h 786440"/>
                      <a:gd name="connsiteX4" fmla="*/ 393220 w 3086312"/>
                      <a:gd name="connsiteY4" fmla="*/ 786440 h 786440"/>
                      <a:gd name="connsiteX5" fmla="*/ 0 w 3086312"/>
                      <a:gd name="connsiteY5" fmla="*/ 393220 h 786440"/>
                      <a:gd name="connsiteX0" fmla="*/ 0 w 2901720"/>
                      <a:gd name="connsiteY0" fmla="*/ 393220 h 786440"/>
                      <a:gd name="connsiteX1" fmla="*/ 393220 w 2901720"/>
                      <a:gd name="connsiteY1" fmla="*/ 0 h 786440"/>
                      <a:gd name="connsiteX2" fmla="*/ 2899423 w 2901720"/>
                      <a:gd name="connsiteY2" fmla="*/ 0 h 786440"/>
                      <a:gd name="connsiteX3" fmla="*/ 2899423 w 2901720"/>
                      <a:gd name="connsiteY3" fmla="*/ 786440 h 786440"/>
                      <a:gd name="connsiteX4" fmla="*/ 393220 w 2901720"/>
                      <a:gd name="connsiteY4" fmla="*/ 786440 h 786440"/>
                      <a:gd name="connsiteX5" fmla="*/ 0 w 2901720"/>
                      <a:gd name="connsiteY5" fmla="*/ 393220 h 786440"/>
                      <a:gd name="connsiteX0" fmla="*/ 0 w 2899423"/>
                      <a:gd name="connsiteY0" fmla="*/ 393220 h 786440"/>
                      <a:gd name="connsiteX1" fmla="*/ 393220 w 2899423"/>
                      <a:gd name="connsiteY1" fmla="*/ 0 h 786440"/>
                      <a:gd name="connsiteX2" fmla="*/ 2899423 w 2899423"/>
                      <a:gd name="connsiteY2" fmla="*/ 0 h 786440"/>
                      <a:gd name="connsiteX3" fmla="*/ 2899423 w 2899423"/>
                      <a:gd name="connsiteY3" fmla="*/ 786440 h 786440"/>
                      <a:gd name="connsiteX4" fmla="*/ 393220 w 2899423"/>
                      <a:gd name="connsiteY4" fmla="*/ 786440 h 786440"/>
                      <a:gd name="connsiteX5" fmla="*/ 0 w 2899423"/>
                      <a:gd name="connsiteY5" fmla="*/ 393220 h 786440"/>
                      <a:gd name="connsiteX0" fmla="*/ 0 w 2899423"/>
                      <a:gd name="connsiteY0" fmla="*/ 393220 h 786440"/>
                      <a:gd name="connsiteX1" fmla="*/ 393220 w 2899423"/>
                      <a:gd name="connsiteY1" fmla="*/ 0 h 786440"/>
                      <a:gd name="connsiteX2" fmla="*/ 2899423 w 2899423"/>
                      <a:gd name="connsiteY2" fmla="*/ 0 h 786440"/>
                      <a:gd name="connsiteX3" fmla="*/ 2899423 w 2899423"/>
                      <a:gd name="connsiteY3" fmla="*/ 786440 h 786440"/>
                      <a:gd name="connsiteX4" fmla="*/ 393220 w 2899423"/>
                      <a:gd name="connsiteY4" fmla="*/ 786440 h 786440"/>
                      <a:gd name="connsiteX5" fmla="*/ 0 w 2899423"/>
                      <a:gd name="connsiteY5" fmla="*/ 393220 h 7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9423" h="786440">
                        <a:moveTo>
                          <a:pt x="0" y="393220"/>
                        </a:moveTo>
                        <a:cubicBezTo>
                          <a:pt x="0" y="176051"/>
                          <a:pt x="176051" y="0"/>
                          <a:pt x="393220" y="0"/>
                        </a:cubicBezTo>
                        <a:lnTo>
                          <a:pt x="2899423" y="0"/>
                        </a:lnTo>
                        <a:cubicBezTo>
                          <a:pt x="2898560" y="330696"/>
                          <a:pt x="2898560" y="487941"/>
                          <a:pt x="2899423" y="786440"/>
                        </a:cubicBezTo>
                        <a:lnTo>
                          <a:pt x="393220" y="786440"/>
                        </a:lnTo>
                        <a:cubicBezTo>
                          <a:pt x="176051" y="786440"/>
                          <a:pt x="0" y="610389"/>
                          <a:pt x="0" y="393220"/>
                        </a:cubicBezTo>
                        <a:close/>
                      </a:path>
                    </a:pathLst>
                  </a:custGeom>
                  <a:solidFill>
                    <a:schemeClr val="bg2">
                      <a:lumMod val="75000"/>
                    </a:schemeClr>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02" name="TextBox 101">
                    <a:extLst>
                      <a:ext uri="{FF2B5EF4-FFF2-40B4-BE49-F238E27FC236}">
                        <a16:creationId xmlns:a16="http://schemas.microsoft.com/office/drawing/2014/main" id="{15C2F21E-9EEC-4911-994D-DB2872FA6C59}"/>
                      </a:ext>
                    </a:extLst>
                  </p:cNvPr>
                  <p:cNvSpPr txBox="1"/>
                  <p:nvPr/>
                </p:nvSpPr>
                <p:spPr>
                  <a:xfrm>
                    <a:off x="5825494" y="2961530"/>
                    <a:ext cx="2001223" cy="592338"/>
                  </a:xfrm>
                  <a:prstGeom prst="rect">
                    <a:avLst/>
                  </a:prstGeom>
                  <a:noFill/>
                </p:spPr>
                <p:txBody>
                  <a:bodyPr wrap="square" rtlCol="0">
                    <a:spAutoFit/>
                  </a:bodyPr>
                  <a:lstStyle/>
                  <a:p>
                    <a:pPr>
                      <a:defRPr/>
                    </a:pPr>
                    <a:r>
                      <a:rPr lang="en-US" sz="900" kern="0" dirty="0">
                        <a:solidFill>
                          <a:prstClr val="white"/>
                        </a:solidFill>
                        <a:latin typeface="+mj-lt"/>
                        <a:cs typeface="Arial" panose="020B0604020202020204" pitchFamily="34" charset="0"/>
                      </a:rPr>
                      <a:t>Wealth Assessment and Planning</a:t>
                    </a:r>
                  </a:p>
                </p:txBody>
              </p:sp>
              <p:sp>
                <p:nvSpPr>
                  <p:cNvPr id="103" name="Oval 102">
                    <a:extLst>
                      <a:ext uri="{FF2B5EF4-FFF2-40B4-BE49-F238E27FC236}">
                        <a16:creationId xmlns:a16="http://schemas.microsoft.com/office/drawing/2014/main" id="{94E210B2-7C08-41E4-A954-76601A50576C}"/>
                      </a:ext>
                    </a:extLst>
                  </p:cNvPr>
                  <p:cNvSpPr/>
                  <p:nvPr/>
                </p:nvSpPr>
                <p:spPr>
                  <a:xfrm>
                    <a:off x="5266570" y="2970578"/>
                    <a:ext cx="569154" cy="563519"/>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grpSp>
            <p:grpSp>
              <p:nvGrpSpPr>
                <p:cNvPr id="95" name="Group 94">
                  <a:extLst>
                    <a:ext uri="{FF2B5EF4-FFF2-40B4-BE49-F238E27FC236}">
                      <a16:creationId xmlns:a16="http://schemas.microsoft.com/office/drawing/2014/main" id="{D26BCE6D-DB69-41E1-BA0B-28C1837E0F05}"/>
                    </a:ext>
                  </a:extLst>
                </p:cNvPr>
                <p:cNvGrpSpPr/>
                <p:nvPr/>
              </p:nvGrpSpPr>
              <p:grpSpPr>
                <a:xfrm>
                  <a:off x="5198643" y="2194672"/>
                  <a:ext cx="2711433" cy="659636"/>
                  <a:chOff x="5198643" y="2194672"/>
                  <a:chExt cx="2711433" cy="659636"/>
                </a:xfrm>
              </p:grpSpPr>
              <p:sp>
                <p:nvSpPr>
                  <p:cNvPr id="96" name="Rounded Rectangle 134">
                    <a:extLst>
                      <a:ext uri="{FF2B5EF4-FFF2-40B4-BE49-F238E27FC236}">
                        <a16:creationId xmlns:a16="http://schemas.microsoft.com/office/drawing/2014/main" id="{84FF56C4-517F-4A49-8258-956909BD5F3B}"/>
                      </a:ext>
                    </a:extLst>
                  </p:cNvPr>
                  <p:cNvSpPr/>
                  <p:nvPr/>
                </p:nvSpPr>
                <p:spPr>
                  <a:xfrm>
                    <a:off x="5198643" y="2194672"/>
                    <a:ext cx="2667372" cy="659636"/>
                  </a:xfrm>
                  <a:custGeom>
                    <a:avLst/>
                    <a:gdLst>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3292643 w 3292643"/>
                      <a:gd name="connsiteY4" fmla="*/ 393220 h 786440"/>
                      <a:gd name="connsiteX5" fmla="*/ 2899423 w 3292643"/>
                      <a:gd name="connsiteY5" fmla="*/ 786440 h 786440"/>
                      <a:gd name="connsiteX6" fmla="*/ 393220 w 3292643"/>
                      <a:gd name="connsiteY6" fmla="*/ 786440 h 786440"/>
                      <a:gd name="connsiteX7" fmla="*/ 0 w 3292643"/>
                      <a:gd name="connsiteY7" fmla="*/ 393220 h 786440"/>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2899423 w 3292643"/>
                      <a:gd name="connsiteY4" fmla="*/ 786440 h 786440"/>
                      <a:gd name="connsiteX5" fmla="*/ 393220 w 3292643"/>
                      <a:gd name="connsiteY5" fmla="*/ 786440 h 786440"/>
                      <a:gd name="connsiteX6" fmla="*/ 0 w 3292643"/>
                      <a:gd name="connsiteY6" fmla="*/ 393220 h 786440"/>
                      <a:gd name="connsiteX0" fmla="*/ 0 w 3212698"/>
                      <a:gd name="connsiteY0" fmla="*/ 393220 h 786440"/>
                      <a:gd name="connsiteX1" fmla="*/ 393220 w 3212698"/>
                      <a:gd name="connsiteY1" fmla="*/ 0 h 786440"/>
                      <a:gd name="connsiteX2" fmla="*/ 2899423 w 3212698"/>
                      <a:gd name="connsiteY2" fmla="*/ 0 h 786440"/>
                      <a:gd name="connsiteX3" fmla="*/ 2899423 w 3212698"/>
                      <a:gd name="connsiteY3" fmla="*/ 786440 h 786440"/>
                      <a:gd name="connsiteX4" fmla="*/ 393220 w 3212698"/>
                      <a:gd name="connsiteY4" fmla="*/ 786440 h 786440"/>
                      <a:gd name="connsiteX5" fmla="*/ 0 w 3212698"/>
                      <a:gd name="connsiteY5" fmla="*/ 393220 h 786440"/>
                      <a:gd name="connsiteX0" fmla="*/ 0 w 3086312"/>
                      <a:gd name="connsiteY0" fmla="*/ 393220 h 786440"/>
                      <a:gd name="connsiteX1" fmla="*/ 393220 w 3086312"/>
                      <a:gd name="connsiteY1" fmla="*/ 0 h 786440"/>
                      <a:gd name="connsiteX2" fmla="*/ 2899423 w 3086312"/>
                      <a:gd name="connsiteY2" fmla="*/ 0 h 786440"/>
                      <a:gd name="connsiteX3" fmla="*/ 2899423 w 3086312"/>
                      <a:gd name="connsiteY3" fmla="*/ 786440 h 786440"/>
                      <a:gd name="connsiteX4" fmla="*/ 393220 w 3086312"/>
                      <a:gd name="connsiteY4" fmla="*/ 786440 h 786440"/>
                      <a:gd name="connsiteX5" fmla="*/ 0 w 3086312"/>
                      <a:gd name="connsiteY5" fmla="*/ 393220 h 786440"/>
                      <a:gd name="connsiteX0" fmla="*/ 0 w 2901720"/>
                      <a:gd name="connsiteY0" fmla="*/ 393220 h 786440"/>
                      <a:gd name="connsiteX1" fmla="*/ 393220 w 2901720"/>
                      <a:gd name="connsiteY1" fmla="*/ 0 h 786440"/>
                      <a:gd name="connsiteX2" fmla="*/ 2899423 w 2901720"/>
                      <a:gd name="connsiteY2" fmla="*/ 0 h 786440"/>
                      <a:gd name="connsiteX3" fmla="*/ 2899423 w 2901720"/>
                      <a:gd name="connsiteY3" fmla="*/ 786440 h 786440"/>
                      <a:gd name="connsiteX4" fmla="*/ 393220 w 2901720"/>
                      <a:gd name="connsiteY4" fmla="*/ 786440 h 786440"/>
                      <a:gd name="connsiteX5" fmla="*/ 0 w 2901720"/>
                      <a:gd name="connsiteY5" fmla="*/ 393220 h 786440"/>
                      <a:gd name="connsiteX0" fmla="*/ 0 w 2903605"/>
                      <a:gd name="connsiteY0" fmla="*/ 393220 h 786440"/>
                      <a:gd name="connsiteX1" fmla="*/ 393220 w 2903605"/>
                      <a:gd name="connsiteY1" fmla="*/ 0 h 786440"/>
                      <a:gd name="connsiteX2" fmla="*/ 2899423 w 2903605"/>
                      <a:gd name="connsiteY2" fmla="*/ 0 h 786440"/>
                      <a:gd name="connsiteX3" fmla="*/ 2899423 w 2903605"/>
                      <a:gd name="connsiteY3" fmla="*/ 786440 h 786440"/>
                      <a:gd name="connsiteX4" fmla="*/ 393220 w 2903605"/>
                      <a:gd name="connsiteY4" fmla="*/ 786440 h 786440"/>
                      <a:gd name="connsiteX5" fmla="*/ 0 w 2903605"/>
                      <a:gd name="connsiteY5" fmla="*/ 393220 h 786440"/>
                      <a:gd name="connsiteX0" fmla="*/ 0 w 2900867"/>
                      <a:gd name="connsiteY0" fmla="*/ 393220 h 786440"/>
                      <a:gd name="connsiteX1" fmla="*/ 393220 w 2900867"/>
                      <a:gd name="connsiteY1" fmla="*/ 0 h 786440"/>
                      <a:gd name="connsiteX2" fmla="*/ 2899423 w 2900867"/>
                      <a:gd name="connsiteY2" fmla="*/ 0 h 786440"/>
                      <a:gd name="connsiteX3" fmla="*/ 2899423 w 2900867"/>
                      <a:gd name="connsiteY3" fmla="*/ 786440 h 786440"/>
                      <a:gd name="connsiteX4" fmla="*/ 393220 w 2900867"/>
                      <a:gd name="connsiteY4" fmla="*/ 786440 h 786440"/>
                      <a:gd name="connsiteX5" fmla="*/ 0 w 2900867"/>
                      <a:gd name="connsiteY5" fmla="*/ 393220 h 786440"/>
                      <a:gd name="connsiteX0" fmla="*/ 0 w 2903605"/>
                      <a:gd name="connsiteY0" fmla="*/ 393220 h 786440"/>
                      <a:gd name="connsiteX1" fmla="*/ 393220 w 2903605"/>
                      <a:gd name="connsiteY1" fmla="*/ 0 h 786440"/>
                      <a:gd name="connsiteX2" fmla="*/ 2899423 w 2903605"/>
                      <a:gd name="connsiteY2" fmla="*/ 0 h 786440"/>
                      <a:gd name="connsiteX3" fmla="*/ 2899423 w 2903605"/>
                      <a:gd name="connsiteY3" fmla="*/ 786440 h 786440"/>
                      <a:gd name="connsiteX4" fmla="*/ 393220 w 2903605"/>
                      <a:gd name="connsiteY4" fmla="*/ 786440 h 786440"/>
                      <a:gd name="connsiteX5" fmla="*/ 0 w 2903605"/>
                      <a:gd name="connsiteY5" fmla="*/ 393220 h 7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3605" h="786440">
                        <a:moveTo>
                          <a:pt x="0" y="393220"/>
                        </a:moveTo>
                        <a:cubicBezTo>
                          <a:pt x="0" y="176051"/>
                          <a:pt x="176051" y="0"/>
                          <a:pt x="393220" y="0"/>
                        </a:cubicBezTo>
                        <a:lnTo>
                          <a:pt x="2899423" y="0"/>
                        </a:lnTo>
                        <a:cubicBezTo>
                          <a:pt x="2904999" y="285620"/>
                          <a:pt x="2904999" y="417108"/>
                          <a:pt x="2899423" y="786440"/>
                        </a:cubicBezTo>
                        <a:lnTo>
                          <a:pt x="393220" y="786440"/>
                        </a:lnTo>
                        <a:cubicBezTo>
                          <a:pt x="176051" y="786440"/>
                          <a:pt x="0" y="610389"/>
                          <a:pt x="0" y="393220"/>
                        </a:cubicBezTo>
                        <a:close/>
                      </a:path>
                    </a:pathLst>
                  </a:custGeom>
                  <a:solidFill>
                    <a:schemeClr val="accent6"/>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97" name="TextBox 96">
                    <a:extLst>
                      <a:ext uri="{FF2B5EF4-FFF2-40B4-BE49-F238E27FC236}">
                        <a16:creationId xmlns:a16="http://schemas.microsoft.com/office/drawing/2014/main" id="{6DA67CD4-576C-425E-9BBE-7D636D265008}"/>
                      </a:ext>
                    </a:extLst>
                  </p:cNvPr>
                  <p:cNvSpPr txBox="1"/>
                  <p:nvPr/>
                </p:nvSpPr>
                <p:spPr>
                  <a:xfrm>
                    <a:off x="5801953" y="2234060"/>
                    <a:ext cx="2108123" cy="592338"/>
                  </a:xfrm>
                  <a:prstGeom prst="rect">
                    <a:avLst/>
                  </a:prstGeom>
                  <a:noFill/>
                </p:spPr>
                <p:txBody>
                  <a:bodyPr wrap="square" rtlCol="0">
                    <a:spAutoFit/>
                  </a:bodyPr>
                  <a:lstStyle/>
                  <a:p>
                    <a:pPr>
                      <a:defRPr/>
                    </a:pPr>
                    <a:r>
                      <a:rPr lang="en-US" sz="900" kern="0" dirty="0">
                        <a:solidFill>
                          <a:prstClr val="white"/>
                        </a:solidFill>
                        <a:latin typeface="+mj-lt"/>
                        <a:cs typeface="Arial" panose="020B0604020202020204" pitchFamily="34" charset="0"/>
                      </a:rPr>
                      <a:t>Customized Lending Solutions</a:t>
                    </a:r>
                  </a:p>
                </p:txBody>
              </p:sp>
              <p:grpSp>
                <p:nvGrpSpPr>
                  <p:cNvPr id="98" name="Group 97">
                    <a:extLst>
                      <a:ext uri="{FF2B5EF4-FFF2-40B4-BE49-F238E27FC236}">
                        <a16:creationId xmlns:a16="http://schemas.microsoft.com/office/drawing/2014/main" id="{AE7E74FC-6D5C-4611-86AF-20F4739F4F26}"/>
                      </a:ext>
                    </a:extLst>
                  </p:cNvPr>
                  <p:cNvGrpSpPr/>
                  <p:nvPr/>
                </p:nvGrpSpPr>
                <p:grpSpPr>
                  <a:xfrm>
                    <a:off x="5264121" y="2241324"/>
                    <a:ext cx="569155" cy="563520"/>
                    <a:chOff x="5264121" y="2241324"/>
                    <a:chExt cx="569155" cy="563520"/>
                  </a:xfrm>
                </p:grpSpPr>
                <p:sp>
                  <p:nvSpPr>
                    <p:cNvPr id="99" name="Oval 98">
                      <a:extLst>
                        <a:ext uri="{FF2B5EF4-FFF2-40B4-BE49-F238E27FC236}">
                          <a16:creationId xmlns:a16="http://schemas.microsoft.com/office/drawing/2014/main" id="{B42B4772-B587-47CA-8527-5D24BFB8A80B}"/>
                        </a:ext>
                      </a:extLst>
                    </p:cNvPr>
                    <p:cNvSpPr/>
                    <p:nvPr/>
                  </p:nvSpPr>
                  <p:spPr>
                    <a:xfrm>
                      <a:off x="5264121" y="2241324"/>
                      <a:ext cx="569155" cy="563520"/>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00" name="TextBox 99">
                      <a:extLst>
                        <a:ext uri="{FF2B5EF4-FFF2-40B4-BE49-F238E27FC236}">
                          <a16:creationId xmlns:a16="http://schemas.microsoft.com/office/drawing/2014/main" id="{C797ED79-26C4-4CA1-A459-00E0E4B850F4}"/>
                        </a:ext>
                      </a:extLst>
                    </p:cNvPr>
                    <p:cNvSpPr txBox="1"/>
                    <p:nvPr/>
                  </p:nvSpPr>
                  <p:spPr>
                    <a:xfrm>
                      <a:off x="5352584" y="2325656"/>
                      <a:ext cx="407631" cy="362778"/>
                    </a:xfrm>
                    <a:custGeom>
                      <a:avLst/>
                      <a:gdLst>
                        <a:gd name="connsiteX0" fmla="*/ 82506 w 338869"/>
                        <a:gd name="connsiteY0" fmla="*/ 164949 h 301584"/>
                        <a:gd name="connsiteX1" fmla="*/ 122652 w 338869"/>
                        <a:gd name="connsiteY1" fmla="*/ 180562 h 301584"/>
                        <a:gd name="connsiteX2" fmla="*/ 165199 w 338869"/>
                        <a:gd name="connsiteY2" fmla="*/ 209257 h 301584"/>
                        <a:gd name="connsiteX3" fmla="*/ 215454 w 338869"/>
                        <a:gd name="connsiteY3" fmla="*/ 209006 h 301584"/>
                        <a:gd name="connsiteX4" fmla="*/ 236465 w 338869"/>
                        <a:gd name="connsiteY4" fmla="*/ 226924 h 301584"/>
                        <a:gd name="connsiteX5" fmla="*/ 236465 w 338869"/>
                        <a:gd name="connsiteY5" fmla="*/ 227831 h 301584"/>
                        <a:gd name="connsiteX6" fmla="*/ 216276 w 338869"/>
                        <a:gd name="connsiteY6" fmla="*/ 244107 h 301584"/>
                        <a:gd name="connsiteX7" fmla="*/ 163786 w 338869"/>
                        <a:gd name="connsiteY7" fmla="*/ 245685 h 301584"/>
                        <a:gd name="connsiteX8" fmla="*/ 139861 w 338869"/>
                        <a:gd name="connsiteY8" fmla="*/ 243805 h 301584"/>
                        <a:gd name="connsiteX9" fmla="*/ 111109 w 338869"/>
                        <a:gd name="connsiteY9" fmla="*/ 228380 h 301584"/>
                        <a:gd name="connsiteX10" fmla="*/ 109115 w 338869"/>
                        <a:gd name="connsiteY10" fmla="*/ 227161 h 301584"/>
                        <a:gd name="connsiteX11" fmla="*/ 109112 w 338869"/>
                        <a:gd name="connsiteY11" fmla="*/ 227138 h 301584"/>
                        <a:gd name="connsiteX12" fmla="*/ 109040 w 338869"/>
                        <a:gd name="connsiteY12" fmla="*/ 227115 h 301584"/>
                        <a:gd name="connsiteX13" fmla="*/ 109115 w 338869"/>
                        <a:gd name="connsiteY13" fmla="*/ 227161 h 301584"/>
                        <a:gd name="connsiteX14" fmla="*/ 110160 w 338869"/>
                        <a:gd name="connsiteY14" fmla="*/ 234704 h 301584"/>
                        <a:gd name="connsiteX15" fmla="*/ 160878 w 338869"/>
                        <a:gd name="connsiteY15" fmla="*/ 256316 h 301584"/>
                        <a:gd name="connsiteX16" fmla="*/ 222023 w 338869"/>
                        <a:gd name="connsiteY16" fmla="*/ 253442 h 301584"/>
                        <a:gd name="connsiteX17" fmla="*/ 247917 w 338869"/>
                        <a:gd name="connsiteY17" fmla="*/ 227549 h 301584"/>
                        <a:gd name="connsiteX18" fmla="*/ 247917 w 338869"/>
                        <a:gd name="connsiteY18" fmla="*/ 226238 h 301584"/>
                        <a:gd name="connsiteX19" fmla="*/ 222023 w 338869"/>
                        <a:gd name="connsiteY19" fmla="*/ 200345 h 301584"/>
                        <a:gd name="connsiteX20" fmla="*/ 180594 w 338869"/>
                        <a:gd name="connsiteY20" fmla="*/ 200345 h 301584"/>
                        <a:gd name="connsiteX21" fmla="*/ 221941 w 338869"/>
                        <a:gd name="connsiteY21" fmla="*/ 174722 h 301584"/>
                        <a:gd name="connsiteX22" fmla="*/ 253666 w 338869"/>
                        <a:gd name="connsiteY22" fmla="*/ 183980 h 301584"/>
                        <a:gd name="connsiteX23" fmla="*/ 298839 w 338869"/>
                        <a:gd name="connsiteY23" fmla="*/ 187266 h 301584"/>
                        <a:gd name="connsiteX24" fmla="*/ 337740 w 338869"/>
                        <a:gd name="connsiteY24" fmla="*/ 207268 h 301584"/>
                        <a:gd name="connsiteX25" fmla="*/ 216014 w 338869"/>
                        <a:gd name="connsiteY25" fmla="*/ 285330 h 301584"/>
                        <a:gd name="connsiteX26" fmla="*/ 131288 w 338869"/>
                        <a:gd name="connsiteY26" fmla="*/ 287056 h 301584"/>
                        <a:gd name="connsiteX27" fmla="*/ 81598 w 338869"/>
                        <a:gd name="connsiteY27" fmla="*/ 268165 h 301584"/>
                        <a:gd name="connsiteX28" fmla="*/ 36839 w 338869"/>
                        <a:gd name="connsiteY28" fmla="*/ 276707 h 301584"/>
                        <a:gd name="connsiteX29" fmla="*/ 0 w 338869"/>
                        <a:gd name="connsiteY29" fmla="*/ 194765 h 301584"/>
                        <a:gd name="connsiteX30" fmla="*/ 82506 w 338869"/>
                        <a:gd name="connsiteY30" fmla="*/ 164949 h 301584"/>
                        <a:gd name="connsiteX31" fmla="*/ 144195 w 338869"/>
                        <a:gd name="connsiteY31" fmla="*/ 83441 h 301584"/>
                        <a:gd name="connsiteX32" fmla="*/ 153358 w 338869"/>
                        <a:gd name="connsiteY32" fmla="*/ 83441 h 301584"/>
                        <a:gd name="connsiteX33" fmla="*/ 153318 w 338869"/>
                        <a:gd name="connsiteY33" fmla="*/ 88778 h 301584"/>
                        <a:gd name="connsiteX34" fmla="*/ 164282 w 338869"/>
                        <a:gd name="connsiteY34" fmla="*/ 91586 h 301584"/>
                        <a:gd name="connsiteX35" fmla="*/ 161121 w 338869"/>
                        <a:gd name="connsiteY35" fmla="*/ 98577 h 301584"/>
                        <a:gd name="connsiteX36" fmla="*/ 149557 w 338869"/>
                        <a:gd name="connsiteY36" fmla="*/ 95518 h 301584"/>
                        <a:gd name="connsiteX37" fmla="*/ 143975 w 338869"/>
                        <a:gd name="connsiteY37" fmla="*/ 97032 h 301584"/>
                        <a:gd name="connsiteX38" fmla="*/ 141994 w 338869"/>
                        <a:gd name="connsiteY38" fmla="*/ 100855 h 301584"/>
                        <a:gd name="connsiteX39" fmla="*/ 153158 w 338869"/>
                        <a:gd name="connsiteY39" fmla="*/ 109031 h 301584"/>
                        <a:gd name="connsiteX40" fmla="*/ 161641 w 338869"/>
                        <a:gd name="connsiteY40" fmla="*/ 113166 h 301584"/>
                        <a:gd name="connsiteX41" fmla="*/ 165603 w 338869"/>
                        <a:gd name="connsiteY41" fmla="*/ 117566 h 301584"/>
                        <a:gd name="connsiteX42" fmla="*/ 166963 w 338869"/>
                        <a:gd name="connsiteY42" fmla="*/ 123167 h 301584"/>
                        <a:gd name="connsiteX43" fmla="*/ 163362 w 338869"/>
                        <a:gd name="connsiteY43" fmla="*/ 130798 h 301584"/>
                        <a:gd name="connsiteX44" fmla="*/ 153358 w 338869"/>
                        <a:gd name="connsiteY44" fmla="*/ 135276 h 301584"/>
                        <a:gd name="connsiteX45" fmla="*/ 153358 w 338869"/>
                        <a:gd name="connsiteY45" fmla="*/ 142453 h 301584"/>
                        <a:gd name="connsiteX46" fmla="*/ 144195 w 338869"/>
                        <a:gd name="connsiteY46" fmla="*/ 142453 h 301584"/>
                        <a:gd name="connsiteX47" fmla="*/ 144195 w 338869"/>
                        <a:gd name="connsiteY47" fmla="*/ 135837 h 301584"/>
                        <a:gd name="connsiteX48" fmla="*/ 131470 w 338869"/>
                        <a:gd name="connsiteY48" fmla="*/ 132592 h 301584"/>
                        <a:gd name="connsiteX49" fmla="*/ 135312 w 338869"/>
                        <a:gd name="connsiteY49" fmla="*/ 125321 h 301584"/>
                        <a:gd name="connsiteX50" fmla="*/ 147436 w 338869"/>
                        <a:gd name="connsiteY50" fmla="*/ 128691 h 301584"/>
                        <a:gd name="connsiteX51" fmla="*/ 156599 w 338869"/>
                        <a:gd name="connsiteY51" fmla="*/ 123760 h 301584"/>
                        <a:gd name="connsiteX52" fmla="*/ 154258 w 338869"/>
                        <a:gd name="connsiteY52" fmla="*/ 119126 h 301584"/>
                        <a:gd name="connsiteX53" fmla="*/ 145375 w 338869"/>
                        <a:gd name="connsiteY53" fmla="*/ 114398 h 301584"/>
                        <a:gd name="connsiteX54" fmla="*/ 136472 w 338869"/>
                        <a:gd name="connsiteY54" fmla="*/ 110154 h 301584"/>
                        <a:gd name="connsiteX55" fmla="*/ 132851 w 338869"/>
                        <a:gd name="connsiteY55" fmla="*/ 106129 h 301584"/>
                        <a:gd name="connsiteX56" fmla="*/ 131590 w 338869"/>
                        <a:gd name="connsiteY56" fmla="*/ 100917 h 301584"/>
                        <a:gd name="connsiteX57" fmla="*/ 135011 w 338869"/>
                        <a:gd name="connsiteY57" fmla="*/ 93427 h 301584"/>
                        <a:gd name="connsiteX58" fmla="*/ 144195 w 338869"/>
                        <a:gd name="connsiteY58" fmla="*/ 89090 h 301584"/>
                        <a:gd name="connsiteX59" fmla="*/ 149217 w 338869"/>
                        <a:gd name="connsiteY59" fmla="*/ 74676 h 301584"/>
                        <a:gd name="connsiteX60" fmla="*/ 110945 w 338869"/>
                        <a:gd name="connsiteY60" fmla="*/ 112947 h 301584"/>
                        <a:gd name="connsiteX61" fmla="*/ 149217 w 338869"/>
                        <a:gd name="connsiteY61" fmla="*/ 151218 h 301584"/>
                        <a:gd name="connsiteX62" fmla="*/ 187489 w 338869"/>
                        <a:gd name="connsiteY62" fmla="*/ 112947 h 301584"/>
                        <a:gd name="connsiteX63" fmla="*/ 149217 w 338869"/>
                        <a:gd name="connsiteY63" fmla="*/ 74676 h 301584"/>
                        <a:gd name="connsiteX64" fmla="*/ 149217 w 338869"/>
                        <a:gd name="connsiteY64" fmla="*/ 62429 h 301584"/>
                        <a:gd name="connsiteX65" fmla="*/ 199736 w 338869"/>
                        <a:gd name="connsiteY65" fmla="*/ 112947 h 301584"/>
                        <a:gd name="connsiteX66" fmla="*/ 149217 w 338869"/>
                        <a:gd name="connsiteY66" fmla="*/ 163465 h 301584"/>
                        <a:gd name="connsiteX67" fmla="*/ 98698 w 338869"/>
                        <a:gd name="connsiteY67" fmla="*/ 112947 h 301584"/>
                        <a:gd name="connsiteX68" fmla="*/ 149217 w 338869"/>
                        <a:gd name="connsiteY68" fmla="*/ 62429 h 301584"/>
                        <a:gd name="connsiteX69" fmla="*/ 206961 w 338869"/>
                        <a:gd name="connsiteY69" fmla="*/ 24746 h 301584"/>
                        <a:gd name="connsiteX70" fmla="*/ 206961 w 338869"/>
                        <a:gd name="connsiteY70" fmla="*/ 30394 h 301584"/>
                        <a:gd name="connsiteX71" fmla="*/ 197778 w 338869"/>
                        <a:gd name="connsiteY71" fmla="*/ 34732 h 301584"/>
                        <a:gd name="connsiteX72" fmla="*/ 194356 w 338869"/>
                        <a:gd name="connsiteY72" fmla="*/ 42222 h 301584"/>
                        <a:gd name="connsiteX73" fmla="*/ 195617 w 338869"/>
                        <a:gd name="connsiteY73" fmla="*/ 47433 h 301584"/>
                        <a:gd name="connsiteX74" fmla="*/ 199238 w 338869"/>
                        <a:gd name="connsiteY74" fmla="*/ 51459 h 301584"/>
                        <a:gd name="connsiteX75" fmla="*/ 208141 w 338869"/>
                        <a:gd name="connsiteY75" fmla="*/ 55703 h 301584"/>
                        <a:gd name="connsiteX76" fmla="*/ 217025 w 338869"/>
                        <a:gd name="connsiteY76" fmla="*/ 60431 h 301584"/>
                        <a:gd name="connsiteX77" fmla="*/ 219366 w 338869"/>
                        <a:gd name="connsiteY77" fmla="*/ 65065 h 301584"/>
                        <a:gd name="connsiteX78" fmla="*/ 210202 w 338869"/>
                        <a:gd name="connsiteY78" fmla="*/ 69996 h 301584"/>
                        <a:gd name="connsiteX79" fmla="*/ 198078 w 338869"/>
                        <a:gd name="connsiteY79" fmla="*/ 66626 h 301584"/>
                        <a:gd name="connsiteX80" fmla="*/ 194236 w 338869"/>
                        <a:gd name="connsiteY80" fmla="*/ 73897 h 301584"/>
                        <a:gd name="connsiteX81" fmla="*/ 206961 w 338869"/>
                        <a:gd name="connsiteY81" fmla="*/ 77143 h 301584"/>
                        <a:gd name="connsiteX82" fmla="*/ 206961 w 338869"/>
                        <a:gd name="connsiteY82" fmla="*/ 83759 h 301584"/>
                        <a:gd name="connsiteX83" fmla="*/ 216125 w 338869"/>
                        <a:gd name="connsiteY83" fmla="*/ 83759 h 301584"/>
                        <a:gd name="connsiteX84" fmla="*/ 216125 w 338869"/>
                        <a:gd name="connsiteY84" fmla="*/ 76581 h 301584"/>
                        <a:gd name="connsiteX85" fmla="*/ 226128 w 338869"/>
                        <a:gd name="connsiteY85" fmla="*/ 72103 h 301584"/>
                        <a:gd name="connsiteX86" fmla="*/ 229730 w 338869"/>
                        <a:gd name="connsiteY86" fmla="*/ 64473 h 301584"/>
                        <a:gd name="connsiteX87" fmla="*/ 228369 w 338869"/>
                        <a:gd name="connsiteY87" fmla="*/ 58871 h 301584"/>
                        <a:gd name="connsiteX88" fmla="*/ 224408 w 338869"/>
                        <a:gd name="connsiteY88" fmla="*/ 54471 h 301584"/>
                        <a:gd name="connsiteX89" fmla="*/ 215924 w 338869"/>
                        <a:gd name="connsiteY89" fmla="*/ 50336 h 301584"/>
                        <a:gd name="connsiteX90" fmla="*/ 204760 w 338869"/>
                        <a:gd name="connsiteY90" fmla="*/ 42159 h 301584"/>
                        <a:gd name="connsiteX91" fmla="*/ 206741 w 338869"/>
                        <a:gd name="connsiteY91" fmla="*/ 38337 h 301584"/>
                        <a:gd name="connsiteX92" fmla="*/ 212323 w 338869"/>
                        <a:gd name="connsiteY92" fmla="*/ 36823 h 301584"/>
                        <a:gd name="connsiteX93" fmla="*/ 223887 w 338869"/>
                        <a:gd name="connsiteY93" fmla="*/ 39881 h 301584"/>
                        <a:gd name="connsiteX94" fmla="*/ 227049 w 338869"/>
                        <a:gd name="connsiteY94" fmla="*/ 32891 h 301584"/>
                        <a:gd name="connsiteX95" fmla="*/ 216084 w 338869"/>
                        <a:gd name="connsiteY95" fmla="*/ 30082 h 301584"/>
                        <a:gd name="connsiteX96" fmla="*/ 216125 w 338869"/>
                        <a:gd name="connsiteY96" fmla="*/ 24746 h 301584"/>
                        <a:gd name="connsiteX97" fmla="*/ 211983 w 338869"/>
                        <a:gd name="connsiteY97" fmla="*/ 0 h 301584"/>
                        <a:gd name="connsiteX98" fmla="*/ 266236 w 338869"/>
                        <a:gd name="connsiteY98" fmla="*/ 54252 h 301584"/>
                        <a:gd name="connsiteX99" fmla="*/ 211983 w 338869"/>
                        <a:gd name="connsiteY99" fmla="*/ 108505 h 301584"/>
                        <a:gd name="connsiteX100" fmla="*/ 203350 w 338869"/>
                        <a:gd name="connsiteY100" fmla="*/ 107635 h 301584"/>
                        <a:gd name="connsiteX101" fmla="*/ 202479 w 338869"/>
                        <a:gd name="connsiteY101" fmla="*/ 98997 h 301584"/>
                        <a:gd name="connsiteX102" fmla="*/ 163168 w 338869"/>
                        <a:gd name="connsiteY102" fmla="*/ 59686 h 301584"/>
                        <a:gd name="connsiteX103" fmla="*/ 158228 w 338869"/>
                        <a:gd name="connsiteY103" fmla="*/ 59188 h 301584"/>
                        <a:gd name="connsiteX104" fmla="*/ 157730 w 338869"/>
                        <a:gd name="connsiteY104" fmla="*/ 54252 h 301584"/>
                        <a:gd name="connsiteX105" fmla="*/ 211983 w 338869"/>
                        <a:gd name="connsiteY105" fmla="*/ 0 h 30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8869" h="301584">
                          <a:moveTo>
                            <a:pt x="82506" y="164949"/>
                          </a:moveTo>
                          <a:cubicBezTo>
                            <a:pt x="95009" y="166116"/>
                            <a:pt x="108449" y="170685"/>
                            <a:pt x="122652" y="180562"/>
                          </a:cubicBezTo>
                          <a:lnTo>
                            <a:pt x="165199" y="209257"/>
                          </a:lnTo>
                          <a:lnTo>
                            <a:pt x="215454" y="209006"/>
                          </a:lnTo>
                          <a:cubicBezTo>
                            <a:pt x="227058" y="209006"/>
                            <a:pt x="236465" y="217028"/>
                            <a:pt x="236465" y="226924"/>
                          </a:cubicBezTo>
                          <a:lnTo>
                            <a:pt x="236465" y="227831"/>
                          </a:lnTo>
                          <a:cubicBezTo>
                            <a:pt x="236465" y="237727"/>
                            <a:pt x="228743" y="243714"/>
                            <a:pt x="216276" y="244107"/>
                          </a:cubicBezTo>
                          <a:cubicBezTo>
                            <a:pt x="200056" y="244619"/>
                            <a:pt x="179102" y="245685"/>
                            <a:pt x="163786" y="245685"/>
                          </a:cubicBezTo>
                          <a:cubicBezTo>
                            <a:pt x="157984" y="246396"/>
                            <a:pt x="149119" y="247154"/>
                            <a:pt x="139861" y="243805"/>
                          </a:cubicBezTo>
                          <a:cubicBezTo>
                            <a:pt x="132770" y="241230"/>
                            <a:pt x="117049" y="231969"/>
                            <a:pt x="111109" y="228380"/>
                          </a:cubicBezTo>
                          <a:lnTo>
                            <a:pt x="109115" y="227161"/>
                          </a:lnTo>
                          <a:cubicBezTo>
                            <a:pt x="109114" y="227153"/>
                            <a:pt x="109113" y="227146"/>
                            <a:pt x="109112" y="227138"/>
                          </a:cubicBezTo>
                          <a:cubicBezTo>
                            <a:pt x="108674" y="226877"/>
                            <a:pt x="108678" y="226889"/>
                            <a:pt x="109040" y="227115"/>
                          </a:cubicBezTo>
                          <a:lnTo>
                            <a:pt x="109115" y="227161"/>
                          </a:lnTo>
                          <a:lnTo>
                            <a:pt x="110160" y="234704"/>
                          </a:lnTo>
                          <a:cubicBezTo>
                            <a:pt x="116544" y="251034"/>
                            <a:pt x="148365" y="258113"/>
                            <a:pt x="160878" y="256316"/>
                          </a:cubicBezTo>
                          <a:cubicBezTo>
                            <a:pt x="179754" y="256316"/>
                            <a:pt x="203147" y="253442"/>
                            <a:pt x="222023" y="253442"/>
                          </a:cubicBezTo>
                          <a:cubicBezTo>
                            <a:pt x="236324" y="253442"/>
                            <a:pt x="247917" y="241849"/>
                            <a:pt x="247917" y="227549"/>
                          </a:cubicBezTo>
                          <a:lnTo>
                            <a:pt x="247917" y="226238"/>
                          </a:lnTo>
                          <a:cubicBezTo>
                            <a:pt x="247917" y="211938"/>
                            <a:pt x="236324" y="200345"/>
                            <a:pt x="222023" y="200345"/>
                          </a:cubicBezTo>
                          <a:lnTo>
                            <a:pt x="180594" y="200345"/>
                          </a:lnTo>
                          <a:lnTo>
                            <a:pt x="221941" y="174722"/>
                          </a:lnTo>
                          <a:cubicBezTo>
                            <a:pt x="227178" y="171648"/>
                            <a:pt x="248019" y="166111"/>
                            <a:pt x="253666" y="183980"/>
                          </a:cubicBezTo>
                          <a:cubicBezTo>
                            <a:pt x="262153" y="179737"/>
                            <a:pt x="282550" y="159888"/>
                            <a:pt x="298839" y="187266"/>
                          </a:cubicBezTo>
                          <a:cubicBezTo>
                            <a:pt x="305236" y="176685"/>
                            <a:pt x="346128" y="172265"/>
                            <a:pt x="337740" y="207268"/>
                          </a:cubicBezTo>
                          <a:cubicBezTo>
                            <a:pt x="307705" y="231509"/>
                            <a:pt x="241532" y="268481"/>
                            <a:pt x="216014" y="285330"/>
                          </a:cubicBezTo>
                          <a:cubicBezTo>
                            <a:pt x="187286" y="303419"/>
                            <a:pt x="180384" y="309628"/>
                            <a:pt x="131288" y="287056"/>
                          </a:cubicBezTo>
                          <a:cubicBezTo>
                            <a:pt x="113813" y="280910"/>
                            <a:pt x="89468" y="270164"/>
                            <a:pt x="81598" y="268165"/>
                          </a:cubicBezTo>
                          <a:cubicBezTo>
                            <a:pt x="62297" y="258912"/>
                            <a:pt x="48454" y="270186"/>
                            <a:pt x="36839" y="276707"/>
                          </a:cubicBezTo>
                          <a:cubicBezTo>
                            <a:pt x="24286" y="242355"/>
                            <a:pt x="1876" y="206531"/>
                            <a:pt x="0" y="194765"/>
                          </a:cubicBezTo>
                          <a:cubicBezTo>
                            <a:pt x="15929" y="188560"/>
                            <a:pt x="44999" y="161448"/>
                            <a:pt x="82506" y="164949"/>
                          </a:cubicBezTo>
                          <a:close/>
                          <a:moveTo>
                            <a:pt x="144195" y="83441"/>
                          </a:moveTo>
                          <a:lnTo>
                            <a:pt x="153358" y="83441"/>
                          </a:lnTo>
                          <a:lnTo>
                            <a:pt x="153318" y="88778"/>
                          </a:lnTo>
                          <a:cubicBezTo>
                            <a:pt x="158227" y="89152"/>
                            <a:pt x="161881" y="90088"/>
                            <a:pt x="164282" y="91586"/>
                          </a:cubicBezTo>
                          <a:lnTo>
                            <a:pt x="161121" y="98577"/>
                          </a:lnTo>
                          <a:cubicBezTo>
                            <a:pt x="157466" y="96538"/>
                            <a:pt x="153612" y="95518"/>
                            <a:pt x="149557" y="95518"/>
                          </a:cubicBezTo>
                          <a:cubicBezTo>
                            <a:pt x="147156" y="95518"/>
                            <a:pt x="145295" y="96023"/>
                            <a:pt x="143975" y="97032"/>
                          </a:cubicBezTo>
                          <a:cubicBezTo>
                            <a:pt x="142654" y="98041"/>
                            <a:pt x="141994" y="99315"/>
                            <a:pt x="141994" y="100855"/>
                          </a:cubicBezTo>
                          <a:cubicBezTo>
                            <a:pt x="141994" y="103476"/>
                            <a:pt x="145715" y="106201"/>
                            <a:pt x="153158" y="109031"/>
                          </a:cubicBezTo>
                          <a:cubicBezTo>
                            <a:pt x="157080" y="110529"/>
                            <a:pt x="159907" y="111907"/>
                            <a:pt x="161641" y="113166"/>
                          </a:cubicBezTo>
                          <a:cubicBezTo>
                            <a:pt x="163375" y="114424"/>
                            <a:pt x="164696" y="115891"/>
                            <a:pt x="165603" y="117566"/>
                          </a:cubicBezTo>
                          <a:cubicBezTo>
                            <a:pt x="166510" y="119241"/>
                            <a:pt x="166963" y="121108"/>
                            <a:pt x="166963" y="123167"/>
                          </a:cubicBezTo>
                          <a:cubicBezTo>
                            <a:pt x="166963" y="126080"/>
                            <a:pt x="165763" y="128623"/>
                            <a:pt x="163362" y="130798"/>
                          </a:cubicBezTo>
                          <a:cubicBezTo>
                            <a:pt x="160961" y="132972"/>
                            <a:pt x="157626" y="134464"/>
                            <a:pt x="153358" y="135276"/>
                          </a:cubicBezTo>
                          <a:lnTo>
                            <a:pt x="153358" y="142453"/>
                          </a:lnTo>
                          <a:lnTo>
                            <a:pt x="144195" y="142453"/>
                          </a:lnTo>
                          <a:lnTo>
                            <a:pt x="144195" y="135837"/>
                          </a:lnTo>
                          <a:cubicBezTo>
                            <a:pt x="139553" y="135588"/>
                            <a:pt x="135312" y="134506"/>
                            <a:pt x="131470" y="132592"/>
                          </a:cubicBezTo>
                          <a:lnTo>
                            <a:pt x="135312" y="125321"/>
                          </a:lnTo>
                          <a:cubicBezTo>
                            <a:pt x="139420" y="127568"/>
                            <a:pt x="143461" y="128691"/>
                            <a:pt x="147436" y="128691"/>
                          </a:cubicBezTo>
                          <a:cubicBezTo>
                            <a:pt x="153545" y="128691"/>
                            <a:pt x="156599" y="127048"/>
                            <a:pt x="156599" y="123760"/>
                          </a:cubicBezTo>
                          <a:cubicBezTo>
                            <a:pt x="156599" y="122117"/>
                            <a:pt x="155819" y="120572"/>
                            <a:pt x="154258" y="119126"/>
                          </a:cubicBezTo>
                          <a:cubicBezTo>
                            <a:pt x="152698" y="117680"/>
                            <a:pt x="149737" y="116104"/>
                            <a:pt x="145375" y="114398"/>
                          </a:cubicBezTo>
                          <a:cubicBezTo>
                            <a:pt x="141014" y="112692"/>
                            <a:pt x="138046" y="111278"/>
                            <a:pt x="136472" y="110154"/>
                          </a:cubicBezTo>
                          <a:cubicBezTo>
                            <a:pt x="134898" y="109031"/>
                            <a:pt x="133691" y="107689"/>
                            <a:pt x="132851" y="106129"/>
                          </a:cubicBezTo>
                          <a:cubicBezTo>
                            <a:pt x="132010" y="104568"/>
                            <a:pt x="131590" y="102831"/>
                            <a:pt x="131590" y="100917"/>
                          </a:cubicBezTo>
                          <a:cubicBezTo>
                            <a:pt x="131590" y="98088"/>
                            <a:pt x="132731" y="95591"/>
                            <a:pt x="135011" y="93427"/>
                          </a:cubicBezTo>
                          <a:cubicBezTo>
                            <a:pt x="137292" y="91264"/>
                            <a:pt x="140353" y="89818"/>
                            <a:pt x="144195" y="89090"/>
                          </a:cubicBezTo>
                          <a:close/>
                          <a:moveTo>
                            <a:pt x="149217" y="74676"/>
                          </a:moveTo>
                          <a:cubicBezTo>
                            <a:pt x="128080" y="74676"/>
                            <a:pt x="110945" y="91811"/>
                            <a:pt x="110945" y="112947"/>
                          </a:cubicBezTo>
                          <a:cubicBezTo>
                            <a:pt x="110945" y="134084"/>
                            <a:pt x="128080" y="151218"/>
                            <a:pt x="149217" y="151218"/>
                          </a:cubicBezTo>
                          <a:cubicBezTo>
                            <a:pt x="170354" y="151218"/>
                            <a:pt x="187489" y="134084"/>
                            <a:pt x="187489" y="112947"/>
                          </a:cubicBezTo>
                          <a:cubicBezTo>
                            <a:pt x="187489" y="91811"/>
                            <a:pt x="170354" y="74676"/>
                            <a:pt x="149217" y="74676"/>
                          </a:cubicBezTo>
                          <a:close/>
                          <a:moveTo>
                            <a:pt x="149217" y="62429"/>
                          </a:moveTo>
                          <a:cubicBezTo>
                            <a:pt x="177118" y="62429"/>
                            <a:pt x="199736" y="85047"/>
                            <a:pt x="199736" y="112947"/>
                          </a:cubicBezTo>
                          <a:cubicBezTo>
                            <a:pt x="199736" y="140848"/>
                            <a:pt x="177118" y="163465"/>
                            <a:pt x="149217" y="163465"/>
                          </a:cubicBezTo>
                          <a:cubicBezTo>
                            <a:pt x="121316" y="163465"/>
                            <a:pt x="98698" y="140848"/>
                            <a:pt x="98698" y="112947"/>
                          </a:cubicBezTo>
                          <a:cubicBezTo>
                            <a:pt x="98698" y="85047"/>
                            <a:pt x="121316" y="62429"/>
                            <a:pt x="149217" y="62429"/>
                          </a:cubicBezTo>
                          <a:close/>
                          <a:moveTo>
                            <a:pt x="206961" y="24746"/>
                          </a:moveTo>
                          <a:lnTo>
                            <a:pt x="206961" y="30394"/>
                          </a:lnTo>
                          <a:cubicBezTo>
                            <a:pt x="203120" y="31123"/>
                            <a:pt x="200058" y="32569"/>
                            <a:pt x="197778" y="34732"/>
                          </a:cubicBezTo>
                          <a:cubicBezTo>
                            <a:pt x="195497" y="36896"/>
                            <a:pt x="194356" y="39392"/>
                            <a:pt x="194356" y="42222"/>
                          </a:cubicBezTo>
                          <a:cubicBezTo>
                            <a:pt x="194356" y="44136"/>
                            <a:pt x="194777" y="45873"/>
                            <a:pt x="195617" y="47433"/>
                          </a:cubicBezTo>
                          <a:cubicBezTo>
                            <a:pt x="196457" y="48994"/>
                            <a:pt x="197664" y="50336"/>
                            <a:pt x="199238" y="51459"/>
                          </a:cubicBezTo>
                          <a:cubicBezTo>
                            <a:pt x="200812" y="52583"/>
                            <a:pt x="203780" y="53997"/>
                            <a:pt x="208141" y="55703"/>
                          </a:cubicBezTo>
                          <a:cubicBezTo>
                            <a:pt x="212503" y="57409"/>
                            <a:pt x="215464" y="58985"/>
                            <a:pt x="217025" y="60431"/>
                          </a:cubicBezTo>
                          <a:cubicBezTo>
                            <a:pt x="218585" y="61877"/>
                            <a:pt x="219366" y="63422"/>
                            <a:pt x="219366" y="65065"/>
                          </a:cubicBezTo>
                          <a:cubicBezTo>
                            <a:pt x="219366" y="68353"/>
                            <a:pt x="216311" y="69996"/>
                            <a:pt x="210202" y="69996"/>
                          </a:cubicBezTo>
                          <a:cubicBezTo>
                            <a:pt x="206228" y="69996"/>
                            <a:pt x="202186" y="68873"/>
                            <a:pt x="198078" y="66626"/>
                          </a:cubicBezTo>
                          <a:lnTo>
                            <a:pt x="194236" y="73897"/>
                          </a:lnTo>
                          <a:cubicBezTo>
                            <a:pt x="198078" y="75811"/>
                            <a:pt x="202319" y="76893"/>
                            <a:pt x="206961" y="77143"/>
                          </a:cubicBezTo>
                          <a:lnTo>
                            <a:pt x="206961" y="83759"/>
                          </a:lnTo>
                          <a:lnTo>
                            <a:pt x="216125" y="83759"/>
                          </a:lnTo>
                          <a:lnTo>
                            <a:pt x="216125" y="76581"/>
                          </a:lnTo>
                          <a:cubicBezTo>
                            <a:pt x="220393" y="75769"/>
                            <a:pt x="223727" y="74277"/>
                            <a:pt x="226128" y="72103"/>
                          </a:cubicBezTo>
                          <a:cubicBezTo>
                            <a:pt x="228529" y="69929"/>
                            <a:pt x="229730" y="67385"/>
                            <a:pt x="229730" y="64473"/>
                          </a:cubicBezTo>
                          <a:cubicBezTo>
                            <a:pt x="229730" y="62413"/>
                            <a:pt x="229276" y="60546"/>
                            <a:pt x="228369" y="58871"/>
                          </a:cubicBezTo>
                          <a:cubicBezTo>
                            <a:pt x="227462" y="57196"/>
                            <a:pt x="226142" y="55729"/>
                            <a:pt x="224408" y="54471"/>
                          </a:cubicBezTo>
                          <a:cubicBezTo>
                            <a:pt x="222674" y="53212"/>
                            <a:pt x="219846" y="51834"/>
                            <a:pt x="215924" y="50336"/>
                          </a:cubicBezTo>
                          <a:cubicBezTo>
                            <a:pt x="208482" y="47506"/>
                            <a:pt x="204760" y="44781"/>
                            <a:pt x="204760" y="42159"/>
                          </a:cubicBezTo>
                          <a:cubicBezTo>
                            <a:pt x="204760" y="40620"/>
                            <a:pt x="205420" y="39346"/>
                            <a:pt x="206741" y="38337"/>
                          </a:cubicBezTo>
                          <a:cubicBezTo>
                            <a:pt x="208061" y="37328"/>
                            <a:pt x="209922" y="36823"/>
                            <a:pt x="212323" y="36823"/>
                          </a:cubicBezTo>
                          <a:cubicBezTo>
                            <a:pt x="216378" y="36823"/>
                            <a:pt x="220233" y="37843"/>
                            <a:pt x="223887" y="39881"/>
                          </a:cubicBezTo>
                          <a:lnTo>
                            <a:pt x="227049" y="32891"/>
                          </a:lnTo>
                          <a:cubicBezTo>
                            <a:pt x="224648" y="31393"/>
                            <a:pt x="220993" y="30457"/>
                            <a:pt x="216084" y="30082"/>
                          </a:cubicBezTo>
                          <a:lnTo>
                            <a:pt x="216125" y="24746"/>
                          </a:lnTo>
                          <a:close/>
                          <a:moveTo>
                            <a:pt x="211983" y="0"/>
                          </a:moveTo>
                          <a:cubicBezTo>
                            <a:pt x="241946" y="0"/>
                            <a:pt x="266236" y="24289"/>
                            <a:pt x="266236" y="54252"/>
                          </a:cubicBezTo>
                          <a:cubicBezTo>
                            <a:pt x="266236" y="84216"/>
                            <a:pt x="241946" y="108505"/>
                            <a:pt x="211983" y="108505"/>
                          </a:cubicBezTo>
                          <a:lnTo>
                            <a:pt x="203350" y="107635"/>
                          </a:lnTo>
                          <a:lnTo>
                            <a:pt x="202479" y="98997"/>
                          </a:lnTo>
                          <a:cubicBezTo>
                            <a:pt x="198441" y="79265"/>
                            <a:pt x="182900" y="63723"/>
                            <a:pt x="163168" y="59686"/>
                          </a:cubicBezTo>
                          <a:lnTo>
                            <a:pt x="158228" y="59188"/>
                          </a:lnTo>
                          <a:lnTo>
                            <a:pt x="157730" y="54252"/>
                          </a:lnTo>
                          <a:cubicBezTo>
                            <a:pt x="157730" y="24289"/>
                            <a:pt x="182020" y="0"/>
                            <a:pt x="211983" y="0"/>
                          </a:cubicBezTo>
                          <a:close/>
                        </a:path>
                      </a:pathLst>
                    </a:custGeom>
                    <a:solidFill>
                      <a:sysClr val="windowText" lastClr="000000">
                        <a:lumMod val="50000"/>
                        <a:lumOff val="50000"/>
                      </a:sysClr>
                    </a:solidFill>
                    <a:ln>
                      <a:noFill/>
                    </a:ln>
                    <a:effectLst/>
                  </p:spPr>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defRPr/>
                      </a:pPr>
                      <a:endParaRPr lang="en-US" sz="900" kern="0" dirty="0">
                        <a:solidFill>
                          <a:prstClr val="black"/>
                        </a:solidFill>
                        <a:latin typeface="Calibri"/>
                        <a:ea typeface="Adobe Heiti Std R" panose="020B0400000000000000" pitchFamily="34" charset="-128"/>
                        <a:cs typeface="Arial" panose="020B0604020202020204" pitchFamily="34" charset="0"/>
                      </a:endParaRPr>
                    </a:p>
                  </p:txBody>
                </p:sp>
              </p:grpSp>
            </p:grpSp>
          </p:grpSp>
          <p:grpSp>
            <p:nvGrpSpPr>
              <p:cNvPr id="87" name="Group 86">
                <a:extLst>
                  <a:ext uri="{FF2B5EF4-FFF2-40B4-BE49-F238E27FC236}">
                    <a16:creationId xmlns:a16="http://schemas.microsoft.com/office/drawing/2014/main" id="{8DACAEE9-CAD9-4721-B6A2-438D550FC6E5}"/>
                  </a:ext>
                </a:extLst>
              </p:cNvPr>
              <p:cNvGrpSpPr/>
              <p:nvPr/>
            </p:nvGrpSpPr>
            <p:grpSpPr>
              <a:xfrm>
                <a:off x="869959" y="2990456"/>
                <a:ext cx="1624207" cy="1624209"/>
                <a:chOff x="2260857" y="2696256"/>
                <a:chExt cx="1560833" cy="1560833"/>
              </a:xfrm>
            </p:grpSpPr>
            <p:grpSp>
              <p:nvGrpSpPr>
                <p:cNvPr id="88" name="Group 87">
                  <a:extLst>
                    <a:ext uri="{FF2B5EF4-FFF2-40B4-BE49-F238E27FC236}">
                      <a16:creationId xmlns:a16="http://schemas.microsoft.com/office/drawing/2014/main" id="{D3FDF52E-7C86-4A8F-8E3D-348D04FC3359}"/>
                    </a:ext>
                  </a:extLst>
                </p:cNvPr>
                <p:cNvGrpSpPr/>
                <p:nvPr/>
              </p:nvGrpSpPr>
              <p:grpSpPr>
                <a:xfrm>
                  <a:off x="2260857" y="2696256"/>
                  <a:ext cx="1560833" cy="1560833"/>
                  <a:chOff x="413074" y="2573884"/>
                  <a:chExt cx="1446751" cy="1446751"/>
                </a:xfrm>
              </p:grpSpPr>
              <p:sp>
                <p:nvSpPr>
                  <p:cNvPr id="90" name="Oval 89">
                    <a:extLst>
                      <a:ext uri="{FF2B5EF4-FFF2-40B4-BE49-F238E27FC236}">
                        <a16:creationId xmlns:a16="http://schemas.microsoft.com/office/drawing/2014/main" id="{5173B07B-6E08-44C8-B532-1248209B2A28}"/>
                      </a:ext>
                    </a:extLst>
                  </p:cNvPr>
                  <p:cNvSpPr/>
                  <p:nvPr/>
                </p:nvSpPr>
                <p:spPr>
                  <a:xfrm>
                    <a:off x="413074" y="2573884"/>
                    <a:ext cx="1446751" cy="1446751"/>
                  </a:xfrm>
                  <a:prstGeom prst="ellipse">
                    <a:avLst/>
                  </a:prstGeom>
                  <a:solidFill>
                    <a:schemeClr val="bg2">
                      <a:lumMod val="75000"/>
                    </a:schemeClr>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91" name="Oval 90">
                    <a:extLst>
                      <a:ext uri="{FF2B5EF4-FFF2-40B4-BE49-F238E27FC236}">
                        <a16:creationId xmlns:a16="http://schemas.microsoft.com/office/drawing/2014/main" id="{C65F917E-8C16-48A7-86A1-B390EAD0FBA3}"/>
                      </a:ext>
                    </a:extLst>
                  </p:cNvPr>
                  <p:cNvSpPr/>
                  <p:nvPr/>
                </p:nvSpPr>
                <p:spPr>
                  <a:xfrm>
                    <a:off x="545004" y="2705815"/>
                    <a:ext cx="1182891" cy="1182889"/>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grpSp>
            <p:sp>
              <p:nvSpPr>
                <p:cNvPr id="89" name="Rectangle 88">
                  <a:extLst>
                    <a:ext uri="{FF2B5EF4-FFF2-40B4-BE49-F238E27FC236}">
                      <a16:creationId xmlns:a16="http://schemas.microsoft.com/office/drawing/2014/main" id="{7F3168BF-F993-4B95-B88B-D7CB97473266}"/>
                    </a:ext>
                  </a:extLst>
                </p:cNvPr>
                <p:cNvSpPr/>
                <p:nvPr/>
              </p:nvSpPr>
              <p:spPr>
                <a:xfrm>
                  <a:off x="2361589" y="3651128"/>
                  <a:ext cx="1397101" cy="370210"/>
                </a:xfrm>
                <a:prstGeom prst="rect">
                  <a:avLst/>
                </a:prstGeom>
              </p:spPr>
              <p:txBody>
                <a:bodyPr wrap="square">
                  <a:spAutoFit/>
                </a:bodyPr>
                <a:lstStyle/>
                <a:p>
                  <a:pPr algn="ctr">
                    <a:defRPr/>
                  </a:pPr>
                  <a:r>
                    <a:rPr lang="en-US" sz="900" kern="0" dirty="0">
                      <a:solidFill>
                        <a:prstClr val="black">
                          <a:lumMod val="65000"/>
                          <a:lumOff val="35000"/>
                        </a:prstClr>
                      </a:solidFill>
                      <a:latin typeface="+mj-lt"/>
                      <a:cs typeface="Arial" panose="020B0604020202020204" pitchFamily="34" charset="0"/>
                    </a:rPr>
                    <a:t>Wealth Advisor</a:t>
                  </a:r>
                </a:p>
              </p:txBody>
            </p:sp>
          </p:grpSp>
        </p:grpSp>
        <p:pic>
          <p:nvPicPr>
            <p:cNvPr id="113" name="Picture 112">
              <a:extLst>
                <a:ext uri="{FF2B5EF4-FFF2-40B4-BE49-F238E27FC236}">
                  <a16:creationId xmlns:a16="http://schemas.microsoft.com/office/drawing/2014/main" id="{C8667952-FC97-4112-9D2F-00CEDA84C45B}"/>
                </a:ext>
              </a:extLst>
            </p:cNvPr>
            <p:cNvPicPr>
              <a:picLocks noChangeAspect="1"/>
            </p:cNvPicPr>
            <p:nvPr/>
          </p:nvPicPr>
          <p:blipFill>
            <a:blip r:embed="rId2"/>
            <a:stretch>
              <a:fillRect/>
            </a:stretch>
          </p:blipFill>
          <p:spPr>
            <a:xfrm>
              <a:off x="8029388" y="3917300"/>
              <a:ext cx="300767" cy="328839"/>
            </a:xfrm>
            <a:prstGeom prst="rect">
              <a:avLst/>
            </a:prstGeom>
          </p:spPr>
        </p:pic>
        <p:sp>
          <p:nvSpPr>
            <p:cNvPr id="115" name="Freeform 188">
              <a:extLst>
                <a:ext uri="{FF2B5EF4-FFF2-40B4-BE49-F238E27FC236}">
                  <a16:creationId xmlns:a16="http://schemas.microsoft.com/office/drawing/2014/main" id="{441905B2-7BAD-471C-A127-B20C8AB41EE9}"/>
                </a:ext>
              </a:extLst>
            </p:cNvPr>
            <p:cNvSpPr>
              <a:spLocks/>
            </p:cNvSpPr>
            <p:nvPr/>
          </p:nvSpPr>
          <p:spPr bwMode="auto">
            <a:xfrm>
              <a:off x="4431883" y="3686755"/>
              <a:ext cx="107819" cy="155498"/>
            </a:xfrm>
            <a:custGeom>
              <a:avLst/>
              <a:gdLst>
                <a:gd name="T0" fmla="*/ 0 w 71"/>
                <a:gd name="T1" fmla="*/ 0 h 101"/>
                <a:gd name="T2" fmla="*/ 17 w 71"/>
                <a:gd name="T3" fmla="*/ 6 h 101"/>
                <a:gd name="T4" fmla="*/ 30 w 71"/>
                <a:gd name="T5" fmla="*/ 8 h 101"/>
                <a:gd name="T6" fmla="*/ 40 w 71"/>
                <a:gd name="T7" fmla="*/ 6 h 101"/>
                <a:gd name="T8" fmla="*/ 45 w 71"/>
                <a:gd name="T9" fmla="*/ 4 h 101"/>
                <a:gd name="T10" fmla="*/ 46 w 71"/>
                <a:gd name="T11" fmla="*/ 2 h 101"/>
                <a:gd name="T12" fmla="*/ 46 w 71"/>
                <a:gd name="T13" fmla="*/ 5 h 101"/>
                <a:gd name="T14" fmla="*/ 47 w 71"/>
                <a:gd name="T15" fmla="*/ 12 h 101"/>
                <a:gd name="T16" fmla="*/ 50 w 71"/>
                <a:gd name="T17" fmla="*/ 21 h 101"/>
                <a:gd name="T18" fmla="*/ 51 w 71"/>
                <a:gd name="T19" fmla="*/ 29 h 101"/>
                <a:gd name="T20" fmla="*/ 59 w 71"/>
                <a:gd name="T21" fmla="*/ 42 h 101"/>
                <a:gd name="T22" fmla="*/ 66 w 71"/>
                <a:gd name="T23" fmla="*/ 56 h 101"/>
                <a:gd name="T24" fmla="*/ 68 w 71"/>
                <a:gd name="T25" fmla="*/ 72 h 101"/>
                <a:gd name="T26" fmla="*/ 70 w 71"/>
                <a:gd name="T27" fmla="*/ 86 h 101"/>
                <a:gd name="T28" fmla="*/ 71 w 71"/>
                <a:gd name="T29" fmla="*/ 97 h 101"/>
                <a:gd name="T30" fmla="*/ 71 w 71"/>
                <a:gd name="T31" fmla="*/ 101 h 101"/>
                <a:gd name="T32" fmla="*/ 70 w 71"/>
                <a:gd name="T33" fmla="*/ 101 h 101"/>
                <a:gd name="T34" fmla="*/ 70 w 71"/>
                <a:gd name="T35" fmla="*/ 101 h 101"/>
                <a:gd name="T36" fmla="*/ 68 w 71"/>
                <a:gd name="T37" fmla="*/ 101 h 101"/>
                <a:gd name="T38" fmla="*/ 67 w 71"/>
                <a:gd name="T39" fmla="*/ 101 h 101"/>
                <a:gd name="T40" fmla="*/ 64 w 71"/>
                <a:gd name="T41" fmla="*/ 101 h 101"/>
                <a:gd name="T42" fmla="*/ 61 w 71"/>
                <a:gd name="T43" fmla="*/ 91 h 101"/>
                <a:gd name="T44" fmla="*/ 54 w 71"/>
                <a:gd name="T45" fmla="*/ 81 h 101"/>
                <a:gd name="T46" fmla="*/ 45 w 71"/>
                <a:gd name="T47" fmla="*/ 69 h 101"/>
                <a:gd name="T48" fmla="*/ 36 w 71"/>
                <a:gd name="T49" fmla="*/ 57 h 101"/>
                <a:gd name="T50" fmla="*/ 25 w 71"/>
                <a:gd name="T51" fmla="*/ 47 h 101"/>
                <a:gd name="T52" fmla="*/ 17 w 71"/>
                <a:gd name="T53" fmla="*/ 38 h 101"/>
                <a:gd name="T54" fmla="*/ 11 w 71"/>
                <a:gd name="T55" fmla="*/ 33 h 101"/>
                <a:gd name="T56" fmla="*/ 6 w 71"/>
                <a:gd name="T57" fmla="*/ 23 h 101"/>
                <a:gd name="T58" fmla="*/ 3 w 71"/>
                <a:gd name="T59" fmla="*/ 12 h 101"/>
                <a:gd name="T60" fmla="*/ 2 w 71"/>
                <a:gd name="T61" fmla="*/ 4 h 101"/>
                <a:gd name="T62" fmla="*/ 0 w 71"/>
                <a:gd name="T6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1" h="101">
                  <a:moveTo>
                    <a:pt x="0" y="0"/>
                  </a:moveTo>
                  <a:lnTo>
                    <a:pt x="17" y="6"/>
                  </a:lnTo>
                  <a:lnTo>
                    <a:pt x="30" y="8"/>
                  </a:lnTo>
                  <a:lnTo>
                    <a:pt x="40" y="6"/>
                  </a:lnTo>
                  <a:lnTo>
                    <a:pt x="45" y="4"/>
                  </a:lnTo>
                  <a:lnTo>
                    <a:pt x="46" y="2"/>
                  </a:lnTo>
                  <a:lnTo>
                    <a:pt x="46" y="5"/>
                  </a:lnTo>
                  <a:lnTo>
                    <a:pt x="47" y="12"/>
                  </a:lnTo>
                  <a:lnTo>
                    <a:pt x="50" y="21"/>
                  </a:lnTo>
                  <a:lnTo>
                    <a:pt x="51" y="29"/>
                  </a:lnTo>
                  <a:lnTo>
                    <a:pt x="59" y="42"/>
                  </a:lnTo>
                  <a:lnTo>
                    <a:pt x="66" y="56"/>
                  </a:lnTo>
                  <a:lnTo>
                    <a:pt x="68" y="72"/>
                  </a:lnTo>
                  <a:lnTo>
                    <a:pt x="70" y="86"/>
                  </a:lnTo>
                  <a:lnTo>
                    <a:pt x="71" y="97"/>
                  </a:lnTo>
                  <a:lnTo>
                    <a:pt x="71" y="101"/>
                  </a:lnTo>
                  <a:lnTo>
                    <a:pt x="70" y="101"/>
                  </a:lnTo>
                  <a:lnTo>
                    <a:pt x="70" y="101"/>
                  </a:lnTo>
                  <a:lnTo>
                    <a:pt x="68" y="101"/>
                  </a:lnTo>
                  <a:lnTo>
                    <a:pt x="67" y="101"/>
                  </a:lnTo>
                  <a:lnTo>
                    <a:pt x="64" y="101"/>
                  </a:lnTo>
                  <a:lnTo>
                    <a:pt x="61" y="91"/>
                  </a:lnTo>
                  <a:lnTo>
                    <a:pt x="54" y="81"/>
                  </a:lnTo>
                  <a:lnTo>
                    <a:pt x="45" y="69"/>
                  </a:lnTo>
                  <a:lnTo>
                    <a:pt x="36" y="57"/>
                  </a:lnTo>
                  <a:lnTo>
                    <a:pt x="25" y="47"/>
                  </a:lnTo>
                  <a:lnTo>
                    <a:pt x="17" y="38"/>
                  </a:lnTo>
                  <a:lnTo>
                    <a:pt x="11" y="33"/>
                  </a:lnTo>
                  <a:lnTo>
                    <a:pt x="6" y="23"/>
                  </a:lnTo>
                  <a:lnTo>
                    <a:pt x="3" y="12"/>
                  </a:lnTo>
                  <a:lnTo>
                    <a:pt x="2" y="4"/>
                  </a:lnTo>
                  <a:lnTo>
                    <a:pt x="0" y="0"/>
                  </a:lnTo>
                  <a:close/>
                </a:path>
              </a:pathLst>
            </a:custGeom>
            <a:solidFill>
              <a:schemeClr val="bg1"/>
            </a:solidFill>
            <a:ln w="0">
              <a:solidFill>
                <a:srgbClr val="FFFFFF"/>
              </a:solidFill>
              <a:prstDash val="solid"/>
              <a:round/>
              <a:headEnd/>
              <a:tailEnd/>
            </a:ln>
          </p:spPr>
          <p:txBody>
            <a:bodyPr vert="horz" wrap="square" lIns="68580" tIns="34290" rIns="68580" bIns="34290" numCol="1" anchor="t" anchorCtr="0" compatLnSpc="1">
              <a:prstTxWarp prst="textNoShape">
                <a:avLst/>
              </a:prstTxWarp>
            </a:bodyPr>
            <a:lstStyle/>
            <a:p>
              <a:pPr defTabSz="342900"/>
              <a:endParaRPr lang="en-US" sz="900" dirty="0">
                <a:solidFill>
                  <a:prstClr val="white">
                    <a:lumMod val="65000"/>
                  </a:prstClr>
                </a:solidFill>
                <a:latin typeface="Arial" panose="020B0604020202020204" pitchFamily="34" charset="0"/>
                <a:cs typeface="Arial" panose="020B0604020202020204" pitchFamily="34" charset="0"/>
              </a:endParaRPr>
            </a:p>
          </p:txBody>
        </p:sp>
        <p:sp>
          <p:nvSpPr>
            <p:cNvPr id="116" name="Freeform 186">
              <a:extLst>
                <a:ext uri="{FF2B5EF4-FFF2-40B4-BE49-F238E27FC236}">
                  <a16:creationId xmlns:a16="http://schemas.microsoft.com/office/drawing/2014/main" id="{D87F5CC3-9069-4EDD-9000-99697A842D31}"/>
                </a:ext>
              </a:extLst>
            </p:cNvPr>
            <p:cNvSpPr>
              <a:spLocks/>
            </p:cNvSpPr>
            <p:nvPr/>
          </p:nvSpPr>
          <p:spPr bwMode="auto">
            <a:xfrm>
              <a:off x="4539703" y="3849475"/>
              <a:ext cx="45557" cy="46187"/>
            </a:xfrm>
            <a:custGeom>
              <a:avLst/>
              <a:gdLst>
                <a:gd name="T0" fmla="*/ 10 w 30"/>
                <a:gd name="T1" fmla="*/ 0 h 30"/>
                <a:gd name="T2" fmla="*/ 10 w 30"/>
                <a:gd name="T3" fmla="*/ 0 h 30"/>
                <a:gd name="T4" fmla="*/ 12 w 30"/>
                <a:gd name="T5" fmla="*/ 0 h 30"/>
                <a:gd name="T6" fmla="*/ 17 w 30"/>
                <a:gd name="T7" fmla="*/ 1 h 30"/>
                <a:gd name="T8" fmla="*/ 22 w 30"/>
                <a:gd name="T9" fmla="*/ 6 h 30"/>
                <a:gd name="T10" fmla="*/ 26 w 30"/>
                <a:gd name="T11" fmla="*/ 13 h 30"/>
                <a:gd name="T12" fmla="*/ 30 w 30"/>
                <a:gd name="T13" fmla="*/ 25 h 30"/>
                <a:gd name="T14" fmla="*/ 27 w 30"/>
                <a:gd name="T15" fmla="*/ 26 h 30"/>
                <a:gd name="T16" fmla="*/ 25 w 30"/>
                <a:gd name="T17" fmla="*/ 27 h 30"/>
                <a:gd name="T18" fmla="*/ 22 w 30"/>
                <a:gd name="T19" fmla="*/ 29 h 30"/>
                <a:gd name="T20" fmla="*/ 21 w 30"/>
                <a:gd name="T21" fmla="*/ 30 h 30"/>
                <a:gd name="T22" fmla="*/ 20 w 30"/>
                <a:gd name="T23" fmla="*/ 30 h 30"/>
                <a:gd name="T24" fmla="*/ 18 w 30"/>
                <a:gd name="T25" fmla="*/ 27 h 30"/>
                <a:gd name="T26" fmla="*/ 14 w 30"/>
                <a:gd name="T27" fmla="*/ 19 h 30"/>
                <a:gd name="T28" fmla="*/ 8 w 30"/>
                <a:gd name="T29" fmla="*/ 10 h 30"/>
                <a:gd name="T30" fmla="*/ 0 w 30"/>
                <a:gd name="T31" fmla="*/ 2 h 30"/>
                <a:gd name="T32" fmla="*/ 4 w 30"/>
                <a:gd name="T33" fmla="*/ 1 h 30"/>
                <a:gd name="T34" fmla="*/ 6 w 30"/>
                <a:gd name="T35" fmla="*/ 0 h 30"/>
                <a:gd name="T36" fmla="*/ 9 w 30"/>
                <a:gd name="T37" fmla="*/ 0 h 30"/>
                <a:gd name="T38" fmla="*/ 10 w 30"/>
                <a:gd name="T3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30">
                  <a:moveTo>
                    <a:pt x="10" y="0"/>
                  </a:moveTo>
                  <a:lnTo>
                    <a:pt x="10" y="0"/>
                  </a:lnTo>
                  <a:lnTo>
                    <a:pt x="12" y="0"/>
                  </a:lnTo>
                  <a:lnTo>
                    <a:pt x="17" y="1"/>
                  </a:lnTo>
                  <a:lnTo>
                    <a:pt x="22" y="6"/>
                  </a:lnTo>
                  <a:lnTo>
                    <a:pt x="26" y="13"/>
                  </a:lnTo>
                  <a:lnTo>
                    <a:pt x="30" y="25"/>
                  </a:lnTo>
                  <a:lnTo>
                    <a:pt x="27" y="26"/>
                  </a:lnTo>
                  <a:lnTo>
                    <a:pt x="25" y="27"/>
                  </a:lnTo>
                  <a:lnTo>
                    <a:pt x="22" y="29"/>
                  </a:lnTo>
                  <a:lnTo>
                    <a:pt x="21" y="30"/>
                  </a:lnTo>
                  <a:lnTo>
                    <a:pt x="20" y="30"/>
                  </a:lnTo>
                  <a:lnTo>
                    <a:pt x="18" y="27"/>
                  </a:lnTo>
                  <a:lnTo>
                    <a:pt x="14" y="19"/>
                  </a:lnTo>
                  <a:lnTo>
                    <a:pt x="8" y="10"/>
                  </a:lnTo>
                  <a:lnTo>
                    <a:pt x="0" y="2"/>
                  </a:lnTo>
                  <a:lnTo>
                    <a:pt x="4" y="1"/>
                  </a:lnTo>
                  <a:lnTo>
                    <a:pt x="6" y="0"/>
                  </a:lnTo>
                  <a:lnTo>
                    <a:pt x="9" y="0"/>
                  </a:lnTo>
                  <a:lnTo>
                    <a:pt x="10" y="0"/>
                  </a:lnTo>
                  <a:close/>
                </a:path>
              </a:pathLst>
            </a:custGeom>
            <a:solidFill>
              <a:schemeClr val="bg1"/>
            </a:solidFill>
            <a:ln w="0">
              <a:solidFill>
                <a:srgbClr val="FFFFFF"/>
              </a:solidFill>
              <a:prstDash val="solid"/>
              <a:round/>
              <a:headEnd/>
              <a:tailEnd/>
            </a:ln>
          </p:spPr>
          <p:txBody>
            <a:bodyPr vert="horz" wrap="square" lIns="68580" tIns="34290" rIns="68580" bIns="34290" numCol="1" anchor="t" anchorCtr="0" compatLnSpc="1">
              <a:prstTxWarp prst="textNoShape">
                <a:avLst/>
              </a:prstTxWarp>
            </a:bodyPr>
            <a:lstStyle/>
            <a:p>
              <a:pPr defTabSz="342900"/>
              <a:endParaRPr lang="en-US" sz="900" dirty="0">
                <a:solidFill>
                  <a:prstClr val="white">
                    <a:lumMod val="65000"/>
                  </a:prstClr>
                </a:solidFill>
                <a:latin typeface="Arial" panose="020B0604020202020204" pitchFamily="34" charset="0"/>
                <a:cs typeface="Arial" panose="020B0604020202020204" pitchFamily="34" charset="0"/>
              </a:endParaRPr>
            </a:p>
          </p:txBody>
        </p:sp>
        <p:sp>
          <p:nvSpPr>
            <p:cNvPr id="117" name="Freeform 187">
              <a:extLst>
                <a:ext uri="{FF2B5EF4-FFF2-40B4-BE49-F238E27FC236}">
                  <a16:creationId xmlns:a16="http://schemas.microsoft.com/office/drawing/2014/main" id="{85A9F916-F768-43ED-9076-61919DDD5754}"/>
                </a:ext>
              </a:extLst>
            </p:cNvPr>
            <p:cNvSpPr>
              <a:spLocks/>
            </p:cNvSpPr>
            <p:nvPr/>
          </p:nvSpPr>
          <p:spPr bwMode="auto">
            <a:xfrm>
              <a:off x="4552893" y="3902886"/>
              <a:ext cx="16705" cy="23094"/>
            </a:xfrm>
            <a:custGeom>
              <a:avLst/>
              <a:gdLst>
                <a:gd name="T0" fmla="*/ 0 w 11"/>
                <a:gd name="T1" fmla="*/ 0 h 15"/>
                <a:gd name="T2" fmla="*/ 7 w 11"/>
                <a:gd name="T3" fmla="*/ 0 h 15"/>
                <a:gd name="T4" fmla="*/ 7 w 11"/>
                <a:gd name="T5" fmla="*/ 0 h 15"/>
                <a:gd name="T6" fmla="*/ 8 w 11"/>
                <a:gd name="T7" fmla="*/ 3 h 15"/>
                <a:gd name="T8" fmla="*/ 10 w 11"/>
                <a:gd name="T9" fmla="*/ 6 h 15"/>
                <a:gd name="T10" fmla="*/ 10 w 11"/>
                <a:gd name="T11" fmla="*/ 8 h 15"/>
                <a:gd name="T12" fmla="*/ 11 w 11"/>
                <a:gd name="T13" fmla="*/ 12 h 15"/>
                <a:gd name="T14" fmla="*/ 11 w 11"/>
                <a:gd name="T15" fmla="*/ 15 h 15"/>
                <a:gd name="T16" fmla="*/ 4 w 11"/>
                <a:gd name="T17" fmla="*/ 15 h 15"/>
                <a:gd name="T18" fmla="*/ 0 w 11"/>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5">
                  <a:moveTo>
                    <a:pt x="0" y="0"/>
                  </a:moveTo>
                  <a:lnTo>
                    <a:pt x="7" y="0"/>
                  </a:lnTo>
                  <a:lnTo>
                    <a:pt x="7" y="0"/>
                  </a:lnTo>
                  <a:lnTo>
                    <a:pt x="8" y="3"/>
                  </a:lnTo>
                  <a:lnTo>
                    <a:pt x="10" y="6"/>
                  </a:lnTo>
                  <a:lnTo>
                    <a:pt x="10" y="8"/>
                  </a:lnTo>
                  <a:lnTo>
                    <a:pt x="11" y="12"/>
                  </a:lnTo>
                  <a:lnTo>
                    <a:pt x="11" y="15"/>
                  </a:lnTo>
                  <a:lnTo>
                    <a:pt x="4" y="15"/>
                  </a:lnTo>
                  <a:lnTo>
                    <a:pt x="0" y="0"/>
                  </a:lnTo>
                  <a:close/>
                </a:path>
              </a:pathLst>
            </a:custGeom>
            <a:solidFill>
              <a:schemeClr val="bg1"/>
            </a:solidFill>
            <a:ln w="0">
              <a:solidFill>
                <a:srgbClr val="FFFFFF"/>
              </a:solidFill>
              <a:prstDash val="solid"/>
              <a:round/>
              <a:headEnd/>
              <a:tailEnd/>
            </a:ln>
          </p:spPr>
          <p:txBody>
            <a:bodyPr vert="horz" wrap="square" lIns="68580" tIns="34290" rIns="68580" bIns="34290" numCol="1" anchor="t" anchorCtr="0" compatLnSpc="1">
              <a:prstTxWarp prst="textNoShape">
                <a:avLst/>
              </a:prstTxWarp>
            </a:bodyPr>
            <a:lstStyle/>
            <a:p>
              <a:pPr defTabSz="342900"/>
              <a:endParaRPr lang="en-US" sz="900" dirty="0">
                <a:solidFill>
                  <a:prstClr val="white">
                    <a:lumMod val="65000"/>
                  </a:prstClr>
                </a:solidFill>
                <a:latin typeface="Arial" panose="020B0604020202020204" pitchFamily="34" charset="0"/>
                <a:cs typeface="Arial" panose="020B0604020202020204" pitchFamily="34" charset="0"/>
              </a:endParaRPr>
            </a:p>
          </p:txBody>
        </p:sp>
        <p:sp>
          <p:nvSpPr>
            <p:cNvPr id="119" name="Rectangle 118">
              <a:extLst>
                <a:ext uri="{FF2B5EF4-FFF2-40B4-BE49-F238E27FC236}">
                  <a16:creationId xmlns:a16="http://schemas.microsoft.com/office/drawing/2014/main" id="{9D7158C0-075B-4AB3-9C68-9DEDEB92A72C}"/>
                </a:ext>
              </a:extLst>
            </p:cNvPr>
            <p:cNvSpPr/>
            <p:nvPr/>
          </p:nvSpPr>
          <p:spPr>
            <a:xfrm>
              <a:off x="4412917" y="3049742"/>
              <a:ext cx="768759" cy="492443"/>
            </a:xfrm>
            <a:prstGeom prst="rect">
              <a:avLst/>
            </a:prstGeom>
          </p:spPr>
          <p:txBody>
            <a:bodyPr wrap="square">
              <a:spAutoFit/>
            </a:bodyPr>
            <a:lstStyle/>
            <a:p>
              <a:pPr algn="ctr">
                <a:defRPr/>
              </a:pPr>
              <a:r>
                <a:rPr lang="en-US" sz="900" kern="0" dirty="0">
                  <a:solidFill>
                    <a:prstClr val="black">
                      <a:lumMod val="65000"/>
                      <a:lumOff val="35000"/>
                    </a:prstClr>
                  </a:solidFill>
                  <a:latin typeface="+mj-lt"/>
                  <a:cs typeface="Arial" panose="020B0604020202020204" pitchFamily="34" charset="0"/>
                </a:rPr>
                <a:t>Trust </a:t>
              </a:r>
            </a:p>
            <a:p>
              <a:pPr algn="ctr">
                <a:defRPr/>
              </a:pPr>
              <a:r>
                <a:rPr lang="en-US" sz="900" kern="0" dirty="0">
                  <a:solidFill>
                    <a:prstClr val="black">
                      <a:lumMod val="65000"/>
                      <a:lumOff val="35000"/>
                    </a:prstClr>
                  </a:solidFill>
                  <a:latin typeface="+mj-lt"/>
                  <a:cs typeface="Arial" panose="020B0604020202020204" pitchFamily="34" charset="0"/>
                </a:rPr>
                <a:t>Advisor</a:t>
              </a:r>
            </a:p>
          </p:txBody>
        </p:sp>
        <p:sp>
          <p:nvSpPr>
            <p:cNvPr id="120" name="Rectangle 119">
              <a:extLst>
                <a:ext uri="{FF2B5EF4-FFF2-40B4-BE49-F238E27FC236}">
                  <a16:creationId xmlns:a16="http://schemas.microsoft.com/office/drawing/2014/main" id="{5B0F77A8-92CC-4633-A621-215888FB926E}"/>
                </a:ext>
              </a:extLst>
            </p:cNvPr>
            <p:cNvSpPr/>
            <p:nvPr/>
          </p:nvSpPr>
          <p:spPr>
            <a:xfrm>
              <a:off x="6955787" y="3031837"/>
              <a:ext cx="891775" cy="492443"/>
            </a:xfrm>
            <a:prstGeom prst="rect">
              <a:avLst/>
            </a:prstGeom>
          </p:spPr>
          <p:txBody>
            <a:bodyPr wrap="square">
              <a:spAutoFit/>
            </a:bodyPr>
            <a:lstStyle/>
            <a:p>
              <a:pPr algn="ctr">
                <a:defRPr/>
              </a:pPr>
              <a:r>
                <a:rPr lang="en-US" sz="900" kern="0" dirty="0">
                  <a:solidFill>
                    <a:prstClr val="black">
                      <a:lumMod val="65000"/>
                      <a:lumOff val="35000"/>
                    </a:prstClr>
                  </a:solidFill>
                  <a:latin typeface="+mj-lt"/>
                  <a:cs typeface="Arial" panose="020B0604020202020204" pitchFamily="34" charset="0"/>
                </a:rPr>
                <a:t>Lending Advisor</a:t>
              </a:r>
            </a:p>
          </p:txBody>
        </p:sp>
        <p:sp>
          <p:nvSpPr>
            <p:cNvPr id="121" name="Rectangle 120">
              <a:extLst>
                <a:ext uri="{FF2B5EF4-FFF2-40B4-BE49-F238E27FC236}">
                  <a16:creationId xmlns:a16="http://schemas.microsoft.com/office/drawing/2014/main" id="{D03EE5CB-2E2E-4BC4-85CD-1D0D587BD08E}"/>
                </a:ext>
              </a:extLst>
            </p:cNvPr>
            <p:cNvSpPr/>
            <p:nvPr/>
          </p:nvSpPr>
          <p:spPr>
            <a:xfrm>
              <a:off x="6955787" y="3659104"/>
              <a:ext cx="891775" cy="492443"/>
            </a:xfrm>
            <a:prstGeom prst="rect">
              <a:avLst/>
            </a:prstGeom>
          </p:spPr>
          <p:txBody>
            <a:bodyPr wrap="square">
              <a:spAutoFit/>
            </a:bodyPr>
            <a:lstStyle/>
            <a:p>
              <a:pPr algn="ctr">
                <a:defRPr/>
              </a:pPr>
              <a:r>
                <a:rPr lang="en-US" sz="900" kern="0" dirty="0">
                  <a:solidFill>
                    <a:prstClr val="black">
                      <a:lumMod val="65000"/>
                      <a:lumOff val="35000"/>
                    </a:prstClr>
                  </a:solidFill>
                  <a:latin typeface="+mj-lt"/>
                  <a:cs typeface="Arial" panose="020B0604020202020204" pitchFamily="34" charset="0"/>
                </a:rPr>
                <a:t>Wealth Strategist</a:t>
              </a:r>
            </a:p>
          </p:txBody>
        </p:sp>
        <p:sp>
          <p:nvSpPr>
            <p:cNvPr id="122" name="Rectangle 121">
              <a:extLst>
                <a:ext uri="{FF2B5EF4-FFF2-40B4-BE49-F238E27FC236}">
                  <a16:creationId xmlns:a16="http://schemas.microsoft.com/office/drawing/2014/main" id="{2CB7113D-9BBC-4153-8D7C-E86D686E9861}"/>
                </a:ext>
              </a:extLst>
            </p:cNvPr>
            <p:cNvSpPr/>
            <p:nvPr/>
          </p:nvSpPr>
          <p:spPr>
            <a:xfrm>
              <a:off x="6955787" y="4301862"/>
              <a:ext cx="891775" cy="492443"/>
            </a:xfrm>
            <a:prstGeom prst="rect">
              <a:avLst/>
            </a:prstGeom>
          </p:spPr>
          <p:txBody>
            <a:bodyPr wrap="square">
              <a:spAutoFit/>
            </a:bodyPr>
            <a:lstStyle/>
            <a:p>
              <a:pPr algn="ctr">
                <a:defRPr/>
              </a:pPr>
              <a:r>
                <a:rPr lang="en-US" sz="900" kern="0" dirty="0">
                  <a:solidFill>
                    <a:prstClr val="black">
                      <a:lumMod val="65000"/>
                      <a:lumOff val="35000"/>
                    </a:prstClr>
                  </a:solidFill>
                  <a:latin typeface="+mj-lt"/>
                  <a:cs typeface="Arial" panose="020B0604020202020204" pitchFamily="34" charset="0"/>
                </a:rPr>
                <a:t>Portfolio Manager</a:t>
              </a:r>
            </a:p>
          </p:txBody>
        </p:sp>
        <p:sp>
          <p:nvSpPr>
            <p:cNvPr id="124" name="Freeform 186">
              <a:extLst>
                <a:ext uri="{FF2B5EF4-FFF2-40B4-BE49-F238E27FC236}">
                  <a16:creationId xmlns:a16="http://schemas.microsoft.com/office/drawing/2014/main" id="{A646459D-6B80-4401-B38B-329809E1E6FD}"/>
                </a:ext>
              </a:extLst>
            </p:cNvPr>
            <p:cNvSpPr>
              <a:spLocks/>
            </p:cNvSpPr>
            <p:nvPr/>
          </p:nvSpPr>
          <p:spPr bwMode="auto">
            <a:xfrm>
              <a:off x="4571891" y="3680707"/>
              <a:ext cx="45557" cy="46187"/>
            </a:xfrm>
            <a:custGeom>
              <a:avLst/>
              <a:gdLst>
                <a:gd name="T0" fmla="*/ 10 w 30"/>
                <a:gd name="T1" fmla="*/ 0 h 30"/>
                <a:gd name="T2" fmla="*/ 10 w 30"/>
                <a:gd name="T3" fmla="*/ 0 h 30"/>
                <a:gd name="T4" fmla="*/ 12 w 30"/>
                <a:gd name="T5" fmla="*/ 0 h 30"/>
                <a:gd name="T6" fmla="*/ 17 w 30"/>
                <a:gd name="T7" fmla="*/ 1 h 30"/>
                <a:gd name="T8" fmla="*/ 22 w 30"/>
                <a:gd name="T9" fmla="*/ 6 h 30"/>
                <a:gd name="T10" fmla="*/ 26 w 30"/>
                <a:gd name="T11" fmla="*/ 13 h 30"/>
                <a:gd name="T12" fmla="*/ 30 w 30"/>
                <a:gd name="T13" fmla="*/ 25 h 30"/>
                <a:gd name="T14" fmla="*/ 27 w 30"/>
                <a:gd name="T15" fmla="*/ 26 h 30"/>
                <a:gd name="T16" fmla="*/ 25 w 30"/>
                <a:gd name="T17" fmla="*/ 27 h 30"/>
                <a:gd name="T18" fmla="*/ 22 w 30"/>
                <a:gd name="T19" fmla="*/ 29 h 30"/>
                <a:gd name="T20" fmla="*/ 21 w 30"/>
                <a:gd name="T21" fmla="*/ 30 h 30"/>
                <a:gd name="T22" fmla="*/ 20 w 30"/>
                <a:gd name="T23" fmla="*/ 30 h 30"/>
                <a:gd name="T24" fmla="*/ 18 w 30"/>
                <a:gd name="T25" fmla="*/ 27 h 30"/>
                <a:gd name="T26" fmla="*/ 14 w 30"/>
                <a:gd name="T27" fmla="*/ 19 h 30"/>
                <a:gd name="T28" fmla="*/ 8 w 30"/>
                <a:gd name="T29" fmla="*/ 10 h 30"/>
                <a:gd name="T30" fmla="*/ 0 w 30"/>
                <a:gd name="T31" fmla="*/ 2 h 30"/>
                <a:gd name="T32" fmla="*/ 4 w 30"/>
                <a:gd name="T33" fmla="*/ 1 h 30"/>
                <a:gd name="T34" fmla="*/ 6 w 30"/>
                <a:gd name="T35" fmla="*/ 0 h 30"/>
                <a:gd name="T36" fmla="*/ 9 w 30"/>
                <a:gd name="T37" fmla="*/ 0 h 30"/>
                <a:gd name="T38" fmla="*/ 10 w 30"/>
                <a:gd name="T3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0" h="30">
                  <a:moveTo>
                    <a:pt x="10" y="0"/>
                  </a:moveTo>
                  <a:lnTo>
                    <a:pt x="10" y="0"/>
                  </a:lnTo>
                  <a:lnTo>
                    <a:pt x="12" y="0"/>
                  </a:lnTo>
                  <a:lnTo>
                    <a:pt x="17" y="1"/>
                  </a:lnTo>
                  <a:lnTo>
                    <a:pt x="22" y="6"/>
                  </a:lnTo>
                  <a:lnTo>
                    <a:pt x="26" y="13"/>
                  </a:lnTo>
                  <a:lnTo>
                    <a:pt x="30" y="25"/>
                  </a:lnTo>
                  <a:lnTo>
                    <a:pt x="27" y="26"/>
                  </a:lnTo>
                  <a:lnTo>
                    <a:pt x="25" y="27"/>
                  </a:lnTo>
                  <a:lnTo>
                    <a:pt x="22" y="29"/>
                  </a:lnTo>
                  <a:lnTo>
                    <a:pt x="21" y="30"/>
                  </a:lnTo>
                  <a:lnTo>
                    <a:pt x="20" y="30"/>
                  </a:lnTo>
                  <a:lnTo>
                    <a:pt x="18" y="27"/>
                  </a:lnTo>
                  <a:lnTo>
                    <a:pt x="14" y="19"/>
                  </a:lnTo>
                  <a:lnTo>
                    <a:pt x="8" y="10"/>
                  </a:lnTo>
                  <a:lnTo>
                    <a:pt x="0" y="2"/>
                  </a:lnTo>
                  <a:lnTo>
                    <a:pt x="4" y="1"/>
                  </a:lnTo>
                  <a:lnTo>
                    <a:pt x="6" y="0"/>
                  </a:lnTo>
                  <a:lnTo>
                    <a:pt x="9" y="0"/>
                  </a:lnTo>
                  <a:lnTo>
                    <a:pt x="10" y="0"/>
                  </a:lnTo>
                  <a:close/>
                </a:path>
              </a:pathLst>
            </a:custGeom>
            <a:solidFill>
              <a:schemeClr val="bg1"/>
            </a:solidFill>
            <a:ln w="0">
              <a:solidFill>
                <a:srgbClr val="FFFFFF"/>
              </a:solidFill>
              <a:prstDash val="solid"/>
              <a:round/>
              <a:headEnd/>
              <a:tailEnd/>
            </a:ln>
          </p:spPr>
          <p:txBody>
            <a:bodyPr vert="horz" wrap="square" lIns="68580" tIns="34290" rIns="68580" bIns="34290" numCol="1" anchor="t" anchorCtr="0" compatLnSpc="1">
              <a:prstTxWarp prst="textNoShape">
                <a:avLst/>
              </a:prstTxWarp>
            </a:bodyPr>
            <a:lstStyle/>
            <a:p>
              <a:pPr defTabSz="342900"/>
              <a:endParaRPr lang="en-US" sz="900" dirty="0">
                <a:solidFill>
                  <a:prstClr val="white">
                    <a:lumMod val="65000"/>
                  </a:prstClr>
                </a:solidFill>
                <a:latin typeface="Arial" panose="020B0604020202020204" pitchFamily="34" charset="0"/>
                <a:cs typeface="Arial" panose="020B0604020202020204" pitchFamily="34" charset="0"/>
              </a:endParaRPr>
            </a:p>
          </p:txBody>
        </p:sp>
        <p:sp>
          <p:nvSpPr>
            <p:cNvPr id="125" name="Freeform 187">
              <a:extLst>
                <a:ext uri="{FF2B5EF4-FFF2-40B4-BE49-F238E27FC236}">
                  <a16:creationId xmlns:a16="http://schemas.microsoft.com/office/drawing/2014/main" id="{419D4024-8AE3-448B-94A5-6A6B480ACAD4}"/>
                </a:ext>
              </a:extLst>
            </p:cNvPr>
            <p:cNvSpPr>
              <a:spLocks/>
            </p:cNvSpPr>
            <p:nvPr/>
          </p:nvSpPr>
          <p:spPr bwMode="auto">
            <a:xfrm>
              <a:off x="4585081" y="3734117"/>
              <a:ext cx="16705" cy="23094"/>
            </a:xfrm>
            <a:custGeom>
              <a:avLst/>
              <a:gdLst>
                <a:gd name="T0" fmla="*/ 0 w 11"/>
                <a:gd name="T1" fmla="*/ 0 h 15"/>
                <a:gd name="T2" fmla="*/ 7 w 11"/>
                <a:gd name="T3" fmla="*/ 0 h 15"/>
                <a:gd name="T4" fmla="*/ 7 w 11"/>
                <a:gd name="T5" fmla="*/ 0 h 15"/>
                <a:gd name="T6" fmla="*/ 8 w 11"/>
                <a:gd name="T7" fmla="*/ 3 h 15"/>
                <a:gd name="T8" fmla="*/ 10 w 11"/>
                <a:gd name="T9" fmla="*/ 6 h 15"/>
                <a:gd name="T10" fmla="*/ 10 w 11"/>
                <a:gd name="T11" fmla="*/ 8 h 15"/>
                <a:gd name="T12" fmla="*/ 11 w 11"/>
                <a:gd name="T13" fmla="*/ 12 h 15"/>
                <a:gd name="T14" fmla="*/ 11 w 11"/>
                <a:gd name="T15" fmla="*/ 15 h 15"/>
                <a:gd name="T16" fmla="*/ 4 w 11"/>
                <a:gd name="T17" fmla="*/ 15 h 15"/>
                <a:gd name="T18" fmla="*/ 0 w 11"/>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5">
                  <a:moveTo>
                    <a:pt x="0" y="0"/>
                  </a:moveTo>
                  <a:lnTo>
                    <a:pt x="7" y="0"/>
                  </a:lnTo>
                  <a:lnTo>
                    <a:pt x="7" y="0"/>
                  </a:lnTo>
                  <a:lnTo>
                    <a:pt x="8" y="3"/>
                  </a:lnTo>
                  <a:lnTo>
                    <a:pt x="10" y="6"/>
                  </a:lnTo>
                  <a:lnTo>
                    <a:pt x="10" y="8"/>
                  </a:lnTo>
                  <a:lnTo>
                    <a:pt x="11" y="12"/>
                  </a:lnTo>
                  <a:lnTo>
                    <a:pt x="11" y="15"/>
                  </a:lnTo>
                  <a:lnTo>
                    <a:pt x="4" y="15"/>
                  </a:lnTo>
                  <a:lnTo>
                    <a:pt x="0" y="0"/>
                  </a:lnTo>
                  <a:close/>
                </a:path>
              </a:pathLst>
            </a:custGeom>
            <a:solidFill>
              <a:schemeClr val="bg1"/>
            </a:solidFill>
            <a:ln w="0">
              <a:solidFill>
                <a:srgbClr val="FFFFFF"/>
              </a:solidFill>
              <a:prstDash val="solid"/>
              <a:round/>
              <a:headEnd/>
              <a:tailEnd/>
            </a:ln>
          </p:spPr>
          <p:txBody>
            <a:bodyPr vert="horz" wrap="square" lIns="68580" tIns="34290" rIns="68580" bIns="34290" numCol="1" anchor="t" anchorCtr="0" compatLnSpc="1">
              <a:prstTxWarp prst="textNoShape">
                <a:avLst/>
              </a:prstTxWarp>
            </a:bodyPr>
            <a:lstStyle/>
            <a:p>
              <a:pPr defTabSz="342900"/>
              <a:endParaRPr lang="en-US" sz="900" dirty="0">
                <a:solidFill>
                  <a:prstClr val="white">
                    <a:lumMod val="65000"/>
                  </a:prstClr>
                </a:solidFill>
                <a:latin typeface="Arial" panose="020B0604020202020204" pitchFamily="34" charset="0"/>
                <a:cs typeface="Arial" panose="020B0604020202020204" pitchFamily="34" charset="0"/>
              </a:endParaRPr>
            </a:p>
          </p:txBody>
        </p:sp>
        <p:sp>
          <p:nvSpPr>
            <p:cNvPr id="126" name="Rounded Rectangle 134">
              <a:extLst>
                <a:ext uri="{FF2B5EF4-FFF2-40B4-BE49-F238E27FC236}">
                  <a16:creationId xmlns:a16="http://schemas.microsoft.com/office/drawing/2014/main" id="{3887C856-7339-4F60-9A9C-4E278B24E6F4}"/>
                </a:ext>
              </a:extLst>
            </p:cNvPr>
            <p:cNvSpPr/>
            <p:nvPr/>
          </p:nvSpPr>
          <p:spPr>
            <a:xfrm rot="10800000">
              <a:off x="1994096" y="3838582"/>
              <a:ext cx="2280559" cy="548391"/>
            </a:xfrm>
            <a:custGeom>
              <a:avLst/>
              <a:gdLst>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3292643 w 3292643"/>
                <a:gd name="connsiteY4" fmla="*/ 393220 h 786440"/>
                <a:gd name="connsiteX5" fmla="*/ 2899423 w 3292643"/>
                <a:gd name="connsiteY5" fmla="*/ 786440 h 786440"/>
                <a:gd name="connsiteX6" fmla="*/ 393220 w 3292643"/>
                <a:gd name="connsiteY6" fmla="*/ 786440 h 786440"/>
                <a:gd name="connsiteX7" fmla="*/ 0 w 3292643"/>
                <a:gd name="connsiteY7" fmla="*/ 393220 h 786440"/>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2899423 w 3292643"/>
                <a:gd name="connsiteY4" fmla="*/ 786440 h 786440"/>
                <a:gd name="connsiteX5" fmla="*/ 393220 w 3292643"/>
                <a:gd name="connsiteY5" fmla="*/ 786440 h 786440"/>
                <a:gd name="connsiteX6" fmla="*/ 0 w 3292643"/>
                <a:gd name="connsiteY6" fmla="*/ 393220 h 786440"/>
                <a:gd name="connsiteX0" fmla="*/ 0 w 3212698"/>
                <a:gd name="connsiteY0" fmla="*/ 393220 h 786440"/>
                <a:gd name="connsiteX1" fmla="*/ 393220 w 3212698"/>
                <a:gd name="connsiteY1" fmla="*/ 0 h 786440"/>
                <a:gd name="connsiteX2" fmla="*/ 2899423 w 3212698"/>
                <a:gd name="connsiteY2" fmla="*/ 0 h 786440"/>
                <a:gd name="connsiteX3" fmla="*/ 2899423 w 3212698"/>
                <a:gd name="connsiteY3" fmla="*/ 786440 h 786440"/>
                <a:gd name="connsiteX4" fmla="*/ 393220 w 3212698"/>
                <a:gd name="connsiteY4" fmla="*/ 786440 h 786440"/>
                <a:gd name="connsiteX5" fmla="*/ 0 w 3212698"/>
                <a:gd name="connsiteY5" fmla="*/ 393220 h 786440"/>
                <a:gd name="connsiteX0" fmla="*/ 0 w 3086312"/>
                <a:gd name="connsiteY0" fmla="*/ 393220 h 786440"/>
                <a:gd name="connsiteX1" fmla="*/ 393220 w 3086312"/>
                <a:gd name="connsiteY1" fmla="*/ 0 h 786440"/>
                <a:gd name="connsiteX2" fmla="*/ 2899423 w 3086312"/>
                <a:gd name="connsiteY2" fmla="*/ 0 h 786440"/>
                <a:gd name="connsiteX3" fmla="*/ 2899423 w 3086312"/>
                <a:gd name="connsiteY3" fmla="*/ 786440 h 786440"/>
                <a:gd name="connsiteX4" fmla="*/ 393220 w 3086312"/>
                <a:gd name="connsiteY4" fmla="*/ 786440 h 786440"/>
                <a:gd name="connsiteX5" fmla="*/ 0 w 3086312"/>
                <a:gd name="connsiteY5" fmla="*/ 393220 h 786440"/>
                <a:gd name="connsiteX0" fmla="*/ 0 w 2901720"/>
                <a:gd name="connsiteY0" fmla="*/ 393220 h 786440"/>
                <a:gd name="connsiteX1" fmla="*/ 393220 w 2901720"/>
                <a:gd name="connsiteY1" fmla="*/ 0 h 786440"/>
                <a:gd name="connsiteX2" fmla="*/ 2899423 w 2901720"/>
                <a:gd name="connsiteY2" fmla="*/ 0 h 786440"/>
                <a:gd name="connsiteX3" fmla="*/ 2899423 w 2901720"/>
                <a:gd name="connsiteY3" fmla="*/ 786440 h 786440"/>
                <a:gd name="connsiteX4" fmla="*/ 393220 w 2901720"/>
                <a:gd name="connsiteY4" fmla="*/ 786440 h 786440"/>
                <a:gd name="connsiteX5" fmla="*/ 0 w 2901720"/>
                <a:gd name="connsiteY5" fmla="*/ 393220 h 786440"/>
                <a:gd name="connsiteX0" fmla="*/ 0 w 2903605"/>
                <a:gd name="connsiteY0" fmla="*/ 393220 h 786440"/>
                <a:gd name="connsiteX1" fmla="*/ 393220 w 2903605"/>
                <a:gd name="connsiteY1" fmla="*/ 0 h 786440"/>
                <a:gd name="connsiteX2" fmla="*/ 2899423 w 2903605"/>
                <a:gd name="connsiteY2" fmla="*/ 0 h 786440"/>
                <a:gd name="connsiteX3" fmla="*/ 2899423 w 2903605"/>
                <a:gd name="connsiteY3" fmla="*/ 786440 h 786440"/>
                <a:gd name="connsiteX4" fmla="*/ 393220 w 2903605"/>
                <a:gd name="connsiteY4" fmla="*/ 786440 h 786440"/>
                <a:gd name="connsiteX5" fmla="*/ 0 w 2903605"/>
                <a:gd name="connsiteY5" fmla="*/ 393220 h 786440"/>
                <a:gd name="connsiteX0" fmla="*/ 0 w 2900867"/>
                <a:gd name="connsiteY0" fmla="*/ 393220 h 786440"/>
                <a:gd name="connsiteX1" fmla="*/ 393220 w 2900867"/>
                <a:gd name="connsiteY1" fmla="*/ 0 h 786440"/>
                <a:gd name="connsiteX2" fmla="*/ 2899423 w 2900867"/>
                <a:gd name="connsiteY2" fmla="*/ 0 h 786440"/>
                <a:gd name="connsiteX3" fmla="*/ 2899423 w 2900867"/>
                <a:gd name="connsiteY3" fmla="*/ 786440 h 786440"/>
                <a:gd name="connsiteX4" fmla="*/ 393220 w 2900867"/>
                <a:gd name="connsiteY4" fmla="*/ 786440 h 786440"/>
                <a:gd name="connsiteX5" fmla="*/ 0 w 2900867"/>
                <a:gd name="connsiteY5" fmla="*/ 393220 h 786440"/>
                <a:gd name="connsiteX0" fmla="*/ 0 w 2903605"/>
                <a:gd name="connsiteY0" fmla="*/ 393220 h 786440"/>
                <a:gd name="connsiteX1" fmla="*/ 393220 w 2903605"/>
                <a:gd name="connsiteY1" fmla="*/ 0 h 786440"/>
                <a:gd name="connsiteX2" fmla="*/ 2899423 w 2903605"/>
                <a:gd name="connsiteY2" fmla="*/ 0 h 786440"/>
                <a:gd name="connsiteX3" fmla="*/ 2899423 w 2903605"/>
                <a:gd name="connsiteY3" fmla="*/ 786440 h 786440"/>
                <a:gd name="connsiteX4" fmla="*/ 393220 w 2903605"/>
                <a:gd name="connsiteY4" fmla="*/ 786440 h 786440"/>
                <a:gd name="connsiteX5" fmla="*/ 0 w 2903605"/>
                <a:gd name="connsiteY5" fmla="*/ 393220 h 7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3605" h="786440">
                  <a:moveTo>
                    <a:pt x="0" y="393220"/>
                  </a:moveTo>
                  <a:cubicBezTo>
                    <a:pt x="0" y="176051"/>
                    <a:pt x="176051" y="0"/>
                    <a:pt x="393220" y="0"/>
                  </a:cubicBezTo>
                  <a:lnTo>
                    <a:pt x="2899423" y="0"/>
                  </a:lnTo>
                  <a:cubicBezTo>
                    <a:pt x="2904999" y="285620"/>
                    <a:pt x="2904999" y="417108"/>
                    <a:pt x="2899423" y="786440"/>
                  </a:cubicBezTo>
                  <a:lnTo>
                    <a:pt x="393220" y="786440"/>
                  </a:lnTo>
                  <a:cubicBezTo>
                    <a:pt x="176051" y="786440"/>
                    <a:pt x="0" y="610389"/>
                    <a:pt x="0" y="393220"/>
                  </a:cubicBezTo>
                  <a:close/>
                </a:path>
              </a:pathLst>
            </a:custGeom>
            <a:solidFill>
              <a:schemeClr val="bg2">
                <a:lumMod val="75000"/>
              </a:schemeClr>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27" name="Oval 126">
              <a:extLst>
                <a:ext uri="{FF2B5EF4-FFF2-40B4-BE49-F238E27FC236}">
                  <a16:creationId xmlns:a16="http://schemas.microsoft.com/office/drawing/2014/main" id="{49EB3359-2B8C-4D9A-9DB5-6750FA27E0FE}"/>
                </a:ext>
              </a:extLst>
            </p:cNvPr>
            <p:cNvSpPr/>
            <p:nvPr/>
          </p:nvSpPr>
          <p:spPr>
            <a:xfrm>
              <a:off x="3724078" y="3879414"/>
              <a:ext cx="486617" cy="468485"/>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cxnSp>
          <p:nvCxnSpPr>
            <p:cNvPr id="128" name="Straight Connector 127">
              <a:extLst>
                <a:ext uri="{FF2B5EF4-FFF2-40B4-BE49-F238E27FC236}">
                  <a16:creationId xmlns:a16="http://schemas.microsoft.com/office/drawing/2014/main" id="{7E6483B3-D99B-49B1-81B0-CE04F191B66D}"/>
                </a:ext>
              </a:extLst>
            </p:cNvPr>
            <p:cNvCxnSpPr>
              <a:cxnSpLocks/>
            </p:cNvCxnSpPr>
            <p:nvPr/>
          </p:nvCxnSpPr>
          <p:spPr>
            <a:xfrm>
              <a:off x="6761654" y="4084854"/>
              <a:ext cx="1042191" cy="1"/>
            </a:xfrm>
            <a:prstGeom prst="line">
              <a:avLst/>
            </a:prstGeom>
            <a:noFill/>
            <a:ln w="6350" cap="flat" cmpd="sng" algn="ctr">
              <a:solidFill>
                <a:sysClr val="window" lastClr="FFFFFF">
                  <a:lumMod val="75000"/>
                </a:sysClr>
              </a:solidFill>
              <a:prstDash val="solid"/>
              <a:miter lim="800000"/>
            </a:ln>
            <a:effectLst/>
          </p:spPr>
        </p:cxnSp>
        <p:cxnSp>
          <p:nvCxnSpPr>
            <p:cNvPr id="129" name="Straight Connector 128">
              <a:extLst>
                <a:ext uri="{FF2B5EF4-FFF2-40B4-BE49-F238E27FC236}">
                  <a16:creationId xmlns:a16="http://schemas.microsoft.com/office/drawing/2014/main" id="{C4EF50FE-264B-458C-94E8-B4E290912DCC}"/>
                </a:ext>
              </a:extLst>
            </p:cNvPr>
            <p:cNvCxnSpPr>
              <a:cxnSpLocks/>
            </p:cNvCxnSpPr>
            <p:nvPr/>
          </p:nvCxnSpPr>
          <p:spPr>
            <a:xfrm>
              <a:off x="6955787" y="3429128"/>
              <a:ext cx="898550" cy="0"/>
            </a:xfrm>
            <a:prstGeom prst="line">
              <a:avLst/>
            </a:prstGeom>
            <a:noFill/>
            <a:ln w="6350" cap="flat" cmpd="sng" algn="ctr">
              <a:solidFill>
                <a:sysClr val="window" lastClr="FFFFFF">
                  <a:lumMod val="75000"/>
                </a:sysClr>
              </a:solidFill>
              <a:prstDash val="solid"/>
              <a:miter lim="800000"/>
            </a:ln>
            <a:effectLst/>
          </p:spPr>
        </p:cxnSp>
        <p:sp>
          <p:nvSpPr>
            <p:cNvPr id="130" name="Oval 129">
              <a:extLst>
                <a:ext uri="{FF2B5EF4-FFF2-40B4-BE49-F238E27FC236}">
                  <a16:creationId xmlns:a16="http://schemas.microsoft.com/office/drawing/2014/main" id="{A4F4600E-9013-44FA-A58C-ED4AE49DB187}"/>
                </a:ext>
              </a:extLst>
            </p:cNvPr>
            <p:cNvSpPr/>
            <p:nvPr/>
          </p:nvSpPr>
          <p:spPr>
            <a:xfrm>
              <a:off x="5405096" y="2106148"/>
              <a:ext cx="1334485" cy="1297605"/>
            </a:xfrm>
            <a:prstGeom prst="ellipse">
              <a:avLst/>
            </a:prstGeom>
            <a:solidFill>
              <a:schemeClr val="bg2">
                <a:lumMod val="75000"/>
              </a:schemeClr>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31" name="Oval 130">
              <a:extLst>
                <a:ext uri="{FF2B5EF4-FFF2-40B4-BE49-F238E27FC236}">
                  <a16:creationId xmlns:a16="http://schemas.microsoft.com/office/drawing/2014/main" id="{56FA6885-0729-4C7F-A18C-452F6E8273BA}"/>
                </a:ext>
              </a:extLst>
            </p:cNvPr>
            <p:cNvSpPr/>
            <p:nvPr/>
          </p:nvSpPr>
          <p:spPr>
            <a:xfrm>
              <a:off x="5524792" y="2224477"/>
              <a:ext cx="1091100" cy="1060947"/>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33" name="Rectangle 132">
              <a:extLst>
                <a:ext uri="{FF2B5EF4-FFF2-40B4-BE49-F238E27FC236}">
                  <a16:creationId xmlns:a16="http://schemas.microsoft.com/office/drawing/2014/main" id="{FD80C622-E21D-4C38-B918-8D078030E7D2}"/>
                </a:ext>
              </a:extLst>
            </p:cNvPr>
            <p:cNvSpPr/>
            <p:nvPr/>
          </p:nvSpPr>
          <p:spPr>
            <a:xfrm>
              <a:off x="5419205" y="2872614"/>
              <a:ext cx="1298087" cy="492443"/>
            </a:xfrm>
            <a:prstGeom prst="rect">
              <a:avLst/>
            </a:prstGeom>
          </p:spPr>
          <p:txBody>
            <a:bodyPr wrap="square">
              <a:spAutoFit/>
            </a:bodyPr>
            <a:lstStyle/>
            <a:p>
              <a:pPr algn="ctr">
                <a:defRPr/>
              </a:pPr>
              <a:r>
                <a:rPr lang="en-US" sz="900" kern="0" dirty="0">
                  <a:solidFill>
                    <a:prstClr val="black">
                      <a:lumMod val="65000"/>
                      <a:lumOff val="35000"/>
                    </a:prstClr>
                  </a:solidFill>
                  <a:latin typeface="Source Sans Pro Light" panose="020B0403030403020204" pitchFamily="34" charset="0"/>
                  <a:cs typeface="Arial" panose="020B0604020202020204" pitchFamily="34" charset="0"/>
                </a:rPr>
                <a:t>Clients &amp; Families</a:t>
              </a:r>
            </a:p>
          </p:txBody>
        </p:sp>
        <p:sp>
          <p:nvSpPr>
            <p:cNvPr id="134" name="Rounded Rectangle 149">
              <a:extLst>
                <a:ext uri="{FF2B5EF4-FFF2-40B4-BE49-F238E27FC236}">
                  <a16:creationId xmlns:a16="http://schemas.microsoft.com/office/drawing/2014/main" id="{9378BA06-5809-4FD9-9184-6247A5C9DC27}"/>
                </a:ext>
              </a:extLst>
            </p:cNvPr>
            <p:cNvSpPr/>
            <p:nvPr/>
          </p:nvSpPr>
          <p:spPr>
            <a:xfrm rot="10800000">
              <a:off x="1997191" y="3233798"/>
              <a:ext cx="2275553" cy="548391"/>
            </a:xfrm>
            <a:custGeom>
              <a:avLst/>
              <a:gdLst>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3292643 w 3292643"/>
                <a:gd name="connsiteY4" fmla="*/ 393220 h 786440"/>
                <a:gd name="connsiteX5" fmla="*/ 2899423 w 3292643"/>
                <a:gd name="connsiteY5" fmla="*/ 786440 h 786440"/>
                <a:gd name="connsiteX6" fmla="*/ 393220 w 3292643"/>
                <a:gd name="connsiteY6" fmla="*/ 786440 h 786440"/>
                <a:gd name="connsiteX7" fmla="*/ 0 w 3292643"/>
                <a:gd name="connsiteY7" fmla="*/ 393220 h 786440"/>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2899423 w 3292643"/>
                <a:gd name="connsiteY4" fmla="*/ 786440 h 786440"/>
                <a:gd name="connsiteX5" fmla="*/ 393220 w 3292643"/>
                <a:gd name="connsiteY5" fmla="*/ 786440 h 786440"/>
                <a:gd name="connsiteX6" fmla="*/ 0 w 3292643"/>
                <a:gd name="connsiteY6" fmla="*/ 393220 h 786440"/>
                <a:gd name="connsiteX0" fmla="*/ 0 w 3212698"/>
                <a:gd name="connsiteY0" fmla="*/ 393220 h 786440"/>
                <a:gd name="connsiteX1" fmla="*/ 393220 w 3212698"/>
                <a:gd name="connsiteY1" fmla="*/ 0 h 786440"/>
                <a:gd name="connsiteX2" fmla="*/ 2899423 w 3212698"/>
                <a:gd name="connsiteY2" fmla="*/ 0 h 786440"/>
                <a:gd name="connsiteX3" fmla="*/ 2899423 w 3212698"/>
                <a:gd name="connsiteY3" fmla="*/ 786440 h 786440"/>
                <a:gd name="connsiteX4" fmla="*/ 393220 w 3212698"/>
                <a:gd name="connsiteY4" fmla="*/ 786440 h 786440"/>
                <a:gd name="connsiteX5" fmla="*/ 0 w 3212698"/>
                <a:gd name="connsiteY5" fmla="*/ 393220 h 786440"/>
                <a:gd name="connsiteX0" fmla="*/ 0 w 3090724"/>
                <a:gd name="connsiteY0" fmla="*/ 393220 h 786440"/>
                <a:gd name="connsiteX1" fmla="*/ 393220 w 3090724"/>
                <a:gd name="connsiteY1" fmla="*/ 0 h 786440"/>
                <a:gd name="connsiteX2" fmla="*/ 2899423 w 3090724"/>
                <a:gd name="connsiteY2" fmla="*/ 0 h 786440"/>
                <a:gd name="connsiteX3" fmla="*/ 2899423 w 3090724"/>
                <a:gd name="connsiteY3" fmla="*/ 786440 h 786440"/>
                <a:gd name="connsiteX4" fmla="*/ 393220 w 3090724"/>
                <a:gd name="connsiteY4" fmla="*/ 786440 h 786440"/>
                <a:gd name="connsiteX5" fmla="*/ 0 w 3090724"/>
                <a:gd name="connsiteY5" fmla="*/ 393220 h 786440"/>
                <a:gd name="connsiteX0" fmla="*/ 0 w 2915767"/>
                <a:gd name="connsiteY0" fmla="*/ 393220 h 786440"/>
                <a:gd name="connsiteX1" fmla="*/ 393220 w 2915767"/>
                <a:gd name="connsiteY1" fmla="*/ 0 h 786440"/>
                <a:gd name="connsiteX2" fmla="*/ 2899423 w 2915767"/>
                <a:gd name="connsiteY2" fmla="*/ 0 h 786440"/>
                <a:gd name="connsiteX3" fmla="*/ 2899423 w 2915767"/>
                <a:gd name="connsiteY3" fmla="*/ 786440 h 786440"/>
                <a:gd name="connsiteX4" fmla="*/ 393220 w 2915767"/>
                <a:gd name="connsiteY4" fmla="*/ 786440 h 786440"/>
                <a:gd name="connsiteX5" fmla="*/ 0 w 2915767"/>
                <a:gd name="connsiteY5" fmla="*/ 393220 h 786440"/>
                <a:gd name="connsiteX0" fmla="*/ 0 w 2910297"/>
                <a:gd name="connsiteY0" fmla="*/ 393220 h 786440"/>
                <a:gd name="connsiteX1" fmla="*/ 393220 w 2910297"/>
                <a:gd name="connsiteY1" fmla="*/ 0 h 786440"/>
                <a:gd name="connsiteX2" fmla="*/ 2899423 w 2910297"/>
                <a:gd name="connsiteY2" fmla="*/ 0 h 786440"/>
                <a:gd name="connsiteX3" fmla="*/ 2899423 w 2910297"/>
                <a:gd name="connsiteY3" fmla="*/ 786440 h 786440"/>
                <a:gd name="connsiteX4" fmla="*/ 393220 w 2910297"/>
                <a:gd name="connsiteY4" fmla="*/ 786440 h 786440"/>
                <a:gd name="connsiteX5" fmla="*/ 0 w 2910297"/>
                <a:gd name="connsiteY5" fmla="*/ 393220 h 786440"/>
                <a:gd name="connsiteX0" fmla="*/ 0 w 2899423"/>
                <a:gd name="connsiteY0" fmla="*/ 393220 h 786440"/>
                <a:gd name="connsiteX1" fmla="*/ 393220 w 2899423"/>
                <a:gd name="connsiteY1" fmla="*/ 0 h 786440"/>
                <a:gd name="connsiteX2" fmla="*/ 2899423 w 2899423"/>
                <a:gd name="connsiteY2" fmla="*/ 0 h 786440"/>
                <a:gd name="connsiteX3" fmla="*/ 2899423 w 2899423"/>
                <a:gd name="connsiteY3" fmla="*/ 786440 h 786440"/>
                <a:gd name="connsiteX4" fmla="*/ 393220 w 2899423"/>
                <a:gd name="connsiteY4" fmla="*/ 786440 h 786440"/>
                <a:gd name="connsiteX5" fmla="*/ 0 w 2899423"/>
                <a:gd name="connsiteY5" fmla="*/ 393220 h 7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9423" h="786440">
                  <a:moveTo>
                    <a:pt x="0" y="393220"/>
                  </a:moveTo>
                  <a:cubicBezTo>
                    <a:pt x="0" y="176051"/>
                    <a:pt x="176051" y="0"/>
                    <a:pt x="393220" y="0"/>
                  </a:cubicBezTo>
                  <a:lnTo>
                    <a:pt x="2899423" y="0"/>
                  </a:lnTo>
                  <a:cubicBezTo>
                    <a:pt x="2898559" y="414407"/>
                    <a:pt x="2898560" y="513700"/>
                    <a:pt x="2899423" y="786440"/>
                  </a:cubicBezTo>
                  <a:lnTo>
                    <a:pt x="393220" y="786440"/>
                  </a:lnTo>
                  <a:cubicBezTo>
                    <a:pt x="176051" y="786440"/>
                    <a:pt x="0" y="610389"/>
                    <a:pt x="0" y="393220"/>
                  </a:cubicBezTo>
                  <a:close/>
                </a:path>
              </a:pathLst>
            </a:custGeom>
            <a:solidFill>
              <a:schemeClr val="accent6"/>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35" name="TextBox 134">
              <a:extLst>
                <a:ext uri="{FF2B5EF4-FFF2-40B4-BE49-F238E27FC236}">
                  <a16:creationId xmlns:a16="http://schemas.microsoft.com/office/drawing/2014/main" id="{90E9F230-B7D5-4E40-8B6D-80E58E942FC4}"/>
                </a:ext>
              </a:extLst>
            </p:cNvPr>
            <p:cNvSpPr txBox="1"/>
            <p:nvPr/>
          </p:nvSpPr>
          <p:spPr>
            <a:xfrm>
              <a:off x="2031257" y="3252401"/>
              <a:ext cx="1739616" cy="492443"/>
            </a:xfrm>
            <a:prstGeom prst="rect">
              <a:avLst/>
            </a:prstGeom>
            <a:noFill/>
          </p:spPr>
          <p:txBody>
            <a:bodyPr wrap="square" rtlCol="0">
              <a:spAutoFit/>
            </a:bodyPr>
            <a:lstStyle/>
            <a:p>
              <a:pPr>
                <a:defRPr/>
              </a:pPr>
              <a:r>
                <a:rPr lang="en-US" sz="900" kern="0" dirty="0">
                  <a:solidFill>
                    <a:prstClr val="white"/>
                  </a:solidFill>
                  <a:latin typeface="Source Sans Pro Light" panose="020B0403030403020204" pitchFamily="34" charset="0"/>
                  <a:cs typeface="Arial" panose="020B0604020202020204" pitchFamily="34" charset="0"/>
                </a:rPr>
                <a:t>Trust &amp; Estate Administration</a:t>
              </a:r>
            </a:p>
          </p:txBody>
        </p:sp>
        <p:sp>
          <p:nvSpPr>
            <p:cNvPr id="136" name="Oval 135">
              <a:extLst>
                <a:ext uri="{FF2B5EF4-FFF2-40B4-BE49-F238E27FC236}">
                  <a16:creationId xmlns:a16="http://schemas.microsoft.com/office/drawing/2014/main" id="{7EE5B59C-7368-4BCF-A882-C0DE4CA8CC9D}"/>
                </a:ext>
              </a:extLst>
            </p:cNvPr>
            <p:cNvSpPr/>
            <p:nvPr/>
          </p:nvSpPr>
          <p:spPr>
            <a:xfrm>
              <a:off x="3733756" y="3265910"/>
              <a:ext cx="486617" cy="468485"/>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pic>
          <p:nvPicPr>
            <p:cNvPr id="137" name="Picture 136">
              <a:extLst>
                <a:ext uri="{FF2B5EF4-FFF2-40B4-BE49-F238E27FC236}">
                  <a16:creationId xmlns:a16="http://schemas.microsoft.com/office/drawing/2014/main" id="{4EB8A4B9-BA1E-4A47-B393-20CAE76A6528}"/>
                </a:ext>
              </a:extLst>
            </p:cNvPr>
            <p:cNvPicPr>
              <a:picLocks noChangeAspect="1"/>
            </p:cNvPicPr>
            <p:nvPr/>
          </p:nvPicPr>
          <p:blipFill>
            <a:blip r:embed="rId3"/>
            <a:stretch>
              <a:fillRect/>
            </a:stretch>
          </p:blipFill>
          <p:spPr>
            <a:xfrm>
              <a:off x="3799787" y="3341856"/>
              <a:ext cx="328469" cy="316597"/>
            </a:xfrm>
            <a:prstGeom prst="rect">
              <a:avLst/>
            </a:prstGeom>
          </p:spPr>
        </p:pic>
        <p:sp>
          <p:nvSpPr>
            <p:cNvPr id="138" name="Rounded Rectangle 149">
              <a:extLst>
                <a:ext uri="{FF2B5EF4-FFF2-40B4-BE49-F238E27FC236}">
                  <a16:creationId xmlns:a16="http://schemas.microsoft.com/office/drawing/2014/main" id="{9AFE80CA-BFAF-44AB-BC74-41F4C9621CCE}"/>
                </a:ext>
              </a:extLst>
            </p:cNvPr>
            <p:cNvSpPr/>
            <p:nvPr/>
          </p:nvSpPr>
          <p:spPr>
            <a:xfrm rot="10800000">
              <a:off x="1993162" y="4448420"/>
              <a:ext cx="2275553" cy="548391"/>
            </a:xfrm>
            <a:custGeom>
              <a:avLst/>
              <a:gdLst>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3292643 w 3292643"/>
                <a:gd name="connsiteY4" fmla="*/ 393220 h 786440"/>
                <a:gd name="connsiteX5" fmla="*/ 2899423 w 3292643"/>
                <a:gd name="connsiteY5" fmla="*/ 786440 h 786440"/>
                <a:gd name="connsiteX6" fmla="*/ 393220 w 3292643"/>
                <a:gd name="connsiteY6" fmla="*/ 786440 h 786440"/>
                <a:gd name="connsiteX7" fmla="*/ 0 w 3292643"/>
                <a:gd name="connsiteY7" fmla="*/ 393220 h 786440"/>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2899423 w 3292643"/>
                <a:gd name="connsiteY4" fmla="*/ 786440 h 786440"/>
                <a:gd name="connsiteX5" fmla="*/ 393220 w 3292643"/>
                <a:gd name="connsiteY5" fmla="*/ 786440 h 786440"/>
                <a:gd name="connsiteX6" fmla="*/ 0 w 3292643"/>
                <a:gd name="connsiteY6" fmla="*/ 393220 h 786440"/>
                <a:gd name="connsiteX0" fmla="*/ 0 w 3212698"/>
                <a:gd name="connsiteY0" fmla="*/ 393220 h 786440"/>
                <a:gd name="connsiteX1" fmla="*/ 393220 w 3212698"/>
                <a:gd name="connsiteY1" fmla="*/ 0 h 786440"/>
                <a:gd name="connsiteX2" fmla="*/ 2899423 w 3212698"/>
                <a:gd name="connsiteY2" fmla="*/ 0 h 786440"/>
                <a:gd name="connsiteX3" fmla="*/ 2899423 w 3212698"/>
                <a:gd name="connsiteY3" fmla="*/ 786440 h 786440"/>
                <a:gd name="connsiteX4" fmla="*/ 393220 w 3212698"/>
                <a:gd name="connsiteY4" fmla="*/ 786440 h 786440"/>
                <a:gd name="connsiteX5" fmla="*/ 0 w 3212698"/>
                <a:gd name="connsiteY5" fmla="*/ 393220 h 786440"/>
                <a:gd name="connsiteX0" fmla="*/ 0 w 3090724"/>
                <a:gd name="connsiteY0" fmla="*/ 393220 h 786440"/>
                <a:gd name="connsiteX1" fmla="*/ 393220 w 3090724"/>
                <a:gd name="connsiteY1" fmla="*/ 0 h 786440"/>
                <a:gd name="connsiteX2" fmla="*/ 2899423 w 3090724"/>
                <a:gd name="connsiteY2" fmla="*/ 0 h 786440"/>
                <a:gd name="connsiteX3" fmla="*/ 2899423 w 3090724"/>
                <a:gd name="connsiteY3" fmla="*/ 786440 h 786440"/>
                <a:gd name="connsiteX4" fmla="*/ 393220 w 3090724"/>
                <a:gd name="connsiteY4" fmla="*/ 786440 h 786440"/>
                <a:gd name="connsiteX5" fmla="*/ 0 w 3090724"/>
                <a:gd name="connsiteY5" fmla="*/ 393220 h 786440"/>
                <a:gd name="connsiteX0" fmla="*/ 0 w 2915767"/>
                <a:gd name="connsiteY0" fmla="*/ 393220 h 786440"/>
                <a:gd name="connsiteX1" fmla="*/ 393220 w 2915767"/>
                <a:gd name="connsiteY1" fmla="*/ 0 h 786440"/>
                <a:gd name="connsiteX2" fmla="*/ 2899423 w 2915767"/>
                <a:gd name="connsiteY2" fmla="*/ 0 h 786440"/>
                <a:gd name="connsiteX3" fmla="*/ 2899423 w 2915767"/>
                <a:gd name="connsiteY3" fmla="*/ 786440 h 786440"/>
                <a:gd name="connsiteX4" fmla="*/ 393220 w 2915767"/>
                <a:gd name="connsiteY4" fmla="*/ 786440 h 786440"/>
                <a:gd name="connsiteX5" fmla="*/ 0 w 2915767"/>
                <a:gd name="connsiteY5" fmla="*/ 393220 h 786440"/>
                <a:gd name="connsiteX0" fmla="*/ 0 w 2910297"/>
                <a:gd name="connsiteY0" fmla="*/ 393220 h 786440"/>
                <a:gd name="connsiteX1" fmla="*/ 393220 w 2910297"/>
                <a:gd name="connsiteY1" fmla="*/ 0 h 786440"/>
                <a:gd name="connsiteX2" fmla="*/ 2899423 w 2910297"/>
                <a:gd name="connsiteY2" fmla="*/ 0 h 786440"/>
                <a:gd name="connsiteX3" fmla="*/ 2899423 w 2910297"/>
                <a:gd name="connsiteY3" fmla="*/ 786440 h 786440"/>
                <a:gd name="connsiteX4" fmla="*/ 393220 w 2910297"/>
                <a:gd name="connsiteY4" fmla="*/ 786440 h 786440"/>
                <a:gd name="connsiteX5" fmla="*/ 0 w 2910297"/>
                <a:gd name="connsiteY5" fmla="*/ 393220 h 786440"/>
                <a:gd name="connsiteX0" fmla="*/ 0 w 2899423"/>
                <a:gd name="connsiteY0" fmla="*/ 393220 h 786440"/>
                <a:gd name="connsiteX1" fmla="*/ 393220 w 2899423"/>
                <a:gd name="connsiteY1" fmla="*/ 0 h 786440"/>
                <a:gd name="connsiteX2" fmla="*/ 2899423 w 2899423"/>
                <a:gd name="connsiteY2" fmla="*/ 0 h 786440"/>
                <a:gd name="connsiteX3" fmla="*/ 2899423 w 2899423"/>
                <a:gd name="connsiteY3" fmla="*/ 786440 h 786440"/>
                <a:gd name="connsiteX4" fmla="*/ 393220 w 2899423"/>
                <a:gd name="connsiteY4" fmla="*/ 786440 h 786440"/>
                <a:gd name="connsiteX5" fmla="*/ 0 w 2899423"/>
                <a:gd name="connsiteY5" fmla="*/ 393220 h 7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9423" h="786440">
                  <a:moveTo>
                    <a:pt x="0" y="393220"/>
                  </a:moveTo>
                  <a:cubicBezTo>
                    <a:pt x="0" y="176051"/>
                    <a:pt x="176051" y="0"/>
                    <a:pt x="393220" y="0"/>
                  </a:cubicBezTo>
                  <a:lnTo>
                    <a:pt x="2899423" y="0"/>
                  </a:lnTo>
                  <a:cubicBezTo>
                    <a:pt x="2898559" y="414407"/>
                    <a:pt x="2898560" y="513700"/>
                    <a:pt x="2899423" y="786440"/>
                  </a:cubicBezTo>
                  <a:lnTo>
                    <a:pt x="393220" y="786440"/>
                  </a:lnTo>
                  <a:cubicBezTo>
                    <a:pt x="176051" y="786440"/>
                    <a:pt x="0" y="610389"/>
                    <a:pt x="0" y="393220"/>
                  </a:cubicBezTo>
                  <a:close/>
                </a:path>
              </a:pathLst>
            </a:custGeom>
            <a:solidFill>
              <a:schemeClr val="accent6"/>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39" name="Oval 138">
              <a:extLst>
                <a:ext uri="{FF2B5EF4-FFF2-40B4-BE49-F238E27FC236}">
                  <a16:creationId xmlns:a16="http://schemas.microsoft.com/office/drawing/2014/main" id="{8DC25538-EB2C-4645-B522-066401F4595A}"/>
                </a:ext>
              </a:extLst>
            </p:cNvPr>
            <p:cNvSpPr/>
            <p:nvPr/>
          </p:nvSpPr>
          <p:spPr>
            <a:xfrm>
              <a:off x="3736842" y="4488373"/>
              <a:ext cx="486617" cy="468485"/>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40" name="Oval 139">
              <a:extLst>
                <a:ext uri="{FF2B5EF4-FFF2-40B4-BE49-F238E27FC236}">
                  <a16:creationId xmlns:a16="http://schemas.microsoft.com/office/drawing/2014/main" id="{CC5F7E94-5CF6-41BF-AB52-3E3600959198}"/>
                </a:ext>
              </a:extLst>
            </p:cNvPr>
            <p:cNvSpPr/>
            <p:nvPr/>
          </p:nvSpPr>
          <p:spPr>
            <a:xfrm>
              <a:off x="3646910" y="5099451"/>
              <a:ext cx="486617" cy="468485"/>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cxnSp>
          <p:nvCxnSpPr>
            <p:cNvPr id="141" name="Straight Connector 140">
              <a:extLst>
                <a:ext uri="{FF2B5EF4-FFF2-40B4-BE49-F238E27FC236}">
                  <a16:creationId xmlns:a16="http://schemas.microsoft.com/office/drawing/2014/main" id="{4AF03916-69F7-4F69-AA3A-E3C11FFE2D9B}"/>
                </a:ext>
              </a:extLst>
            </p:cNvPr>
            <p:cNvCxnSpPr>
              <a:cxnSpLocks/>
            </p:cNvCxnSpPr>
            <p:nvPr/>
          </p:nvCxnSpPr>
          <p:spPr>
            <a:xfrm>
              <a:off x="4375208" y="4690844"/>
              <a:ext cx="754741" cy="0"/>
            </a:xfrm>
            <a:prstGeom prst="line">
              <a:avLst/>
            </a:prstGeom>
            <a:noFill/>
            <a:ln w="6350" cap="flat" cmpd="sng" algn="ctr">
              <a:solidFill>
                <a:sysClr val="window" lastClr="FFFFFF">
                  <a:lumMod val="75000"/>
                </a:sysClr>
              </a:solidFill>
              <a:prstDash val="solid"/>
              <a:miter lim="800000"/>
            </a:ln>
            <a:effectLst/>
          </p:spPr>
        </p:cxnSp>
        <p:sp>
          <p:nvSpPr>
            <p:cNvPr id="142" name="Rectangle 141">
              <a:extLst>
                <a:ext uri="{FF2B5EF4-FFF2-40B4-BE49-F238E27FC236}">
                  <a16:creationId xmlns:a16="http://schemas.microsoft.com/office/drawing/2014/main" id="{F074A5F0-E9A5-4211-BD5F-A8682E15460F}"/>
                </a:ext>
              </a:extLst>
            </p:cNvPr>
            <p:cNvSpPr/>
            <p:nvPr/>
          </p:nvSpPr>
          <p:spPr>
            <a:xfrm>
              <a:off x="4412917" y="4273374"/>
              <a:ext cx="891775" cy="492443"/>
            </a:xfrm>
            <a:prstGeom prst="rect">
              <a:avLst/>
            </a:prstGeom>
          </p:spPr>
          <p:txBody>
            <a:bodyPr wrap="square">
              <a:spAutoFit/>
            </a:bodyPr>
            <a:lstStyle/>
            <a:p>
              <a:pPr algn="ctr">
                <a:defRPr/>
              </a:pPr>
              <a:r>
                <a:rPr lang="en-US" sz="900" kern="0" dirty="0">
                  <a:solidFill>
                    <a:prstClr val="black">
                      <a:lumMod val="65000"/>
                      <a:lumOff val="35000"/>
                    </a:prstClr>
                  </a:solidFill>
                  <a:latin typeface="+mj-lt"/>
                  <a:cs typeface="Arial" panose="020B0604020202020204" pitchFamily="34" charset="0"/>
                </a:rPr>
                <a:t>NRRE </a:t>
              </a:r>
            </a:p>
            <a:p>
              <a:pPr algn="ctr">
                <a:defRPr/>
              </a:pPr>
              <a:r>
                <a:rPr lang="en-US" sz="900" kern="0" dirty="0">
                  <a:solidFill>
                    <a:prstClr val="black">
                      <a:lumMod val="65000"/>
                      <a:lumOff val="35000"/>
                    </a:prstClr>
                  </a:solidFill>
                  <a:latin typeface="+mj-lt"/>
                  <a:cs typeface="Arial" panose="020B0604020202020204" pitchFamily="34" charset="0"/>
                </a:rPr>
                <a:t>Manager</a:t>
              </a:r>
            </a:p>
          </p:txBody>
        </p:sp>
        <p:pic>
          <p:nvPicPr>
            <p:cNvPr id="143" name="Picture 142">
              <a:extLst>
                <a:ext uri="{FF2B5EF4-FFF2-40B4-BE49-F238E27FC236}">
                  <a16:creationId xmlns:a16="http://schemas.microsoft.com/office/drawing/2014/main" id="{E3FB7294-F186-420B-A352-32E6C323C739}"/>
                </a:ext>
              </a:extLst>
            </p:cNvPr>
            <p:cNvPicPr>
              <a:picLocks noChangeAspect="1"/>
            </p:cNvPicPr>
            <p:nvPr/>
          </p:nvPicPr>
          <p:blipFill>
            <a:blip r:embed="rId4"/>
            <a:stretch>
              <a:fillRect/>
            </a:stretch>
          </p:blipFill>
          <p:spPr>
            <a:xfrm>
              <a:off x="3827782" y="4596320"/>
              <a:ext cx="302812" cy="261045"/>
            </a:xfrm>
            <a:prstGeom prst="rect">
              <a:avLst/>
            </a:prstGeom>
          </p:spPr>
        </p:pic>
        <p:sp>
          <p:nvSpPr>
            <p:cNvPr id="144" name="TextBox 143">
              <a:extLst>
                <a:ext uri="{FF2B5EF4-FFF2-40B4-BE49-F238E27FC236}">
                  <a16:creationId xmlns:a16="http://schemas.microsoft.com/office/drawing/2014/main" id="{53C1218C-EACB-4458-AF4A-3A1EAE2B8997}"/>
                </a:ext>
              </a:extLst>
            </p:cNvPr>
            <p:cNvSpPr txBox="1"/>
            <p:nvPr/>
          </p:nvSpPr>
          <p:spPr>
            <a:xfrm>
              <a:off x="2020146" y="4455951"/>
              <a:ext cx="1766832" cy="492443"/>
            </a:xfrm>
            <a:prstGeom prst="rect">
              <a:avLst/>
            </a:prstGeom>
            <a:noFill/>
          </p:spPr>
          <p:txBody>
            <a:bodyPr wrap="square" rtlCol="0">
              <a:spAutoFit/>
            </a:bodyPr>
            <a:lstStyle/>
            <a:p>
              <a:pPr defTabSz="914378">
                <a:defRPr/>
              </a:pPr>
              <a:r>
                <a:rPr lang="en-US" sz="900" kern="0" dirty="0">
                  <a:solidFill>
                    <a:prstClr val="white"/>
                  </a:solidFill>
                  <a:latin typeface="+mj-lt"/>
                  <a:cs typeface="Arial" panose="020B0604020202020204" pitchFamily="34" charset="0"/>
                </a:rPr>
                <a:t>Natural Resources &amp; Real Estate</a:t>
              </a:r>
            </a:p>
          </p:txBody>
        </p:sp>
        <p:sp>
          <p:nvSpPr>
            <p:cNvPr id="145" name="TextBox 144">
              <a:extLst>
                <a:ext uri="{FF2B5EF4-FFF2-40B4-BE49-F238E27FC236}">
                  <a16:creationId xmlns:a16="http://schemas.microsoft.com/office/drawing/2014/main" id="{04D439EC-3144-4FFD-9E0E-D627AB1C1878}"/>
                </a:ext>
              </a:extLst>
            </p:cNvPr>
            <p:cNvSpPr txBox="1"/>
            <p:nvPr/>
          </p:nvSpPr>
          <p:spPr>
            <a:xfrm>
              <a:off x="2018205" y="3940884"/>
              <a:ext cx="1709680" cy="307776"/>
            </a:xfrm>
            <a:prstGeom prst="rect">
              <a:avLst/>
            </a:prstGeom>
            <a:noFill/>
          </p:spPr>
          <p:txBody>
            <a:bodyPr wrap="square" rtlCol="0">
              <a:spAutoFit/>
            </a:bodyPr>
            <a:lstStyle/>
            <a:p>
              <a:pPr>
                <a:defRPr/>
              </a:pPr>
              <a:r>
                <a:rPr lang="en-US" sz="900" kern="0" dirty="0">
                  <a:solidFill>
                    <a:prstClr val="white"/>
                  </a:solidFill>
                  <a:latin typeface="+mj-lt"/>
                  <a:cs typeface="Arial" panose="020B0604020202020204" pitchFamily="34" charset="0"/>
                </a:rPr>
                <a:t>Brokerage Services*</a:t>
              </a:r>
            </a:p>
          </p:txBody>
        </p:sp>
        <p:sp>
          <p:nvSpPr>
            <p:cNvPr id="146" name="Freeform 158">
              <a:extLst>
                <a:ext uri="{FF2B5EF4-FFF2-40B4-BE49-F238E27FC236}">
                  <a16:creationId xmlns:a16="http://schemas.microsoft.com/office/drawing/2014/main" id="{5C0CD0F2-1F38-4F5A-BA01-59FDE5C9AD61}"/>
                </a:ext>
              </a:extLst>
            </p:cNvPr>
            <p:cNvSpPr/>
            <p:nvPr/>
          </p:nvSpPr>
          <p:spPr>
            <a:xfrm rot="18600000">
              <a:off x="3777666" y="3997264"/>
              <a:ext cx="404220" cy="261900"/>
            </a:xfrm>
            <a:custGeom>
              <a:avLst/>
              <a:gdLst>
                <a:gd name="connsiteX0" fmla="*/ 194418 w 353509"/>
                <a:gd name="connsiteY0" fmla="*/ 79843 h 222714"/>
                <a:gd name="connsiteX1" fmla="*/ 203452 w 353509"/>
                <a:gd name="connsiteY1" fmla="*/ 90609 h 222714"/>
                <a:gd name="connsiteX2" fmla="*/ 186532 w 353509"/>
                <a:gd name="connsiteY2" fmla="*/ 104807 h 222714"/>
                <a:gd name="connsiteX3" fmla="*/ 177498 w 353509"/>
                <a:gd name="connsiteY3" fmla="*/ 94041 h 222714"/>
                <a:gd name="connsiteX4" fmla="*/ 237126 w 353509"/>
                <a:gd name="connsiteY4" fmla="*/ 96442 h 222714"/>
                <a:gd name="connsiteX5" fmla="*/ 247451 w 353509"/>
                <a:gd name="connsiteY5" fmla="*/ 108747 h 222714"/>
                <a:gd name="connsiteX6" fmla="*/ 213609 w 353509"/>
                <a:gd name="connsiteY6" fmla="*/ 137144 h 222714"/>
                <a:gd name="connsiteX7" fmla="*/ 203284 w 353509"/>
                <a:gd name="connsiteY7" fmla="*/ 124839 h 222714"/>
                <a:gd name="connsiteX8" fmla="*/ 259785 w 353509"/>
                <a:gd name="connsiteY8" fmla="*/ 106262 h 222714"/>
                <a:gd name="connsiteX9" fmla="*/ 268819 w 353509"/>
                <a:gd name="connsiteY9" fmla="*/ 117028 h 222714"/>
                <a:gd name="connsiteX10" fmla="*/ 226517 w 353509"/>
                <a:gd name="connsiteY10" fmla="*/ 152524 h 222714"/>
                <a:gd name="connsiteX11" fmla="*/ 217483 w 353509"/>
                <a:gd name="connsiteY11" fmla="*/ 141757 h 222714"/>
                <a:gd name="connsiteX12" fmla="*/ 232689 w 353509"/>
                <a:gd name="connsiteY12" fmla="*/ 73959 h 222714"/>
                <a:gd name="connsiteX13" fmla="*/ 243014 w 353509"/>
                <a:gd name="connsiteY13" fmla="*/ 86264 h 222714"/>
                <a:gd name="connsiteX14" fmla="*/ 200712 w 353509"/>
                <a:gd name="connsiteY14" fmla="*/ 121760 h 222714"/>
                <a:gd name="connsiteX15" fmla="*/ 190387 w 353509"/>
                <a:gd name="connsiteY15" fmla="*/ 109455 h 222714"/>
                <a:gd name="connsiteX16" fmla="*/ 297303 w 353509"/>
                <a:gd name="connsiteY16" fmla="*/ 100990 h 222714"/>
                <a:gd name="connsiteX17" fmla="*/ 307628 w 353509"/>
                <a:gd name="connsiteY17" fmla="*/ 113295 h 222714"/>
                <a:gd name="connsiteX18" fmla="*/ 240715 w 353509"/>
                <a:gd name="connsiteY18" fmla="*/ 169442 h 222714"/>
                <a:gd name="connsiteX19" fmla="*/ 230390 w 353509"/>
                <a:gd name="connsiteY19" fmla="*/ 157137 h 222714"/>
                <a:gd name="connsiteX20" fmla="*/ 303315 w 353509"/>
                <a:gd name="connsiteY20" fmla="*/ 60033 h 222714"/>
                <a:gd name="connsiteX21" fmla="*/ 190855 w 353509"/>
                <a:gd name="connsiteY21" fmla="*/ 50194 h 222714"/>
                <a:gd name="connsiteX22" fmla="*/ 181016 w 353509"/>
                <a:gd name="connsiteY22" fmla="*/ 162654 h 222714"/>
                <a:gd name="connsiteX23" fmla="*/ 293476 w 353509"/>
                <a:gd name="connsiteY23" fmla="*/ 172493 h 222714"/>
                <a:gd name="connsiteX24" fmla="*/ 303315 w 353509"/>
                <a:gd name="connsiteY24" fmla="*/ 60033 h 222714"/>
                <a:gd name="connsiteX25" fmla="*/ 327458 w 353509"/>
                <a:gd name="connsiteY25" fmla="*/ 39775 h 222714"/>
                <a:gd name="connsiteX26" fmla="*/ 313734 w 353509"/>
                <a:gd name="connsiteY26" fmla="*/ 196635 h 222714"/>
                <a:gd name="connsiteX27" fmla="*/ 156874 w 353509"/>
                <a:gd name="connsiteY27" fmla="*/ 182912 h 222714"/>
                <a:gd name="connsiteX28" fmla="*/ 135313 w 353509"/>
                <a:gd name="connsiteY28" fmla="*/ 144053 h 222714"/>
                <a:gd name="connsiteX29" fmla="*/ 133860 w 353509"/>
                <a:gd name="connsiteY29" fmla="*/ 136943 h 222714"/>
                <a:gd name="connsiteX30" fmla="*/ 127557 w 353509"/>
                <a:gd name="connsiteY30" fmla="*/ 138216 h 222714"/>
                <a:gd name="connsiteX31" fmla="*/ 19244 w 353509"/>
                <a:gd name="connsiteY31" fmla="*/ 138216 h 222714"/>
                <a:gd name="connsiteX32" fmla="*/ 0 w 353509"/>
                <a:gd name="connsiteY32" fmla="*/ 118972 h 222714"/>
                <a:gd name="connsiteX33" fmla="*/ 0 w 353509"/>
                <a:gd name="connsiteY33" fmla="*/ 115729 h 222714"/>
                <a:gd name="connsiteX34" fmla="*/ 19244 w 353509"/>
                <a:gd name="connsiteY34" fmla="*/ 96485 h 222714"/>
                <a:gd name="connsiteX35" fmla="*/ 127557 w 353509"/>
                <a:gd name="connsiteY35" fmla="*/ 96485 h 222714"/>
                <a:gd name="connsiteX36" fmla="*/ 131702 w 353509"/>
                <a:gd name="connsiteY36" fmla="*/ 97321 h 222714"/>
                <a:gd name="connsiteX37" fmla="*/ 134879 w 353509"/>
                <a:gd name="connsiteY37" fmla="*/ 80610 h 222714"/>
                <a:gd name="connsiteX38" fmla="*/ 170597 w 353509"/>
                <a:gd name="connsiteY38" fmla="*/ 26051 h 222714"/>
                <a:gd name="connsiteX39" fmla="*/ 327458 w 353509"/>
                <a:gd name="connsiteY39" fmla="*/ 39775 h 222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53509" h="222714">
                  <a:moveTo>
                    <a:pt x="194418" y="79843"/>
                  </a:moveTo>
                  <a:lnTo>
                    <a:pt x="203452" y="90609"/>
                  </a:lnTo>
                  <a:lnTo>
                    <a:pt x="186532" y="104807"/>
                  </a:lnTo>
                  <a:lnTo>
                    <a:pt x="177498" y="94041"/>
                  </a:lnTo>
                  <a:close/>
                  <a:moveTo>
                    <a:pt x="237126" y="96442"/>
                  </a:moveTo>
                  <a:lnTo>
                    <a:pt x="247451" y="108747"/>
                  </a:lnTo>
                  <a:lnTo>
                    <a:pt x="213609" y="137144"/>
                  </a:lnTo>
                  <a:lnTo>
                    <a:pt x="203284" y="124839"/>
                  </a:lnTo>
                  <a:close/>
                  <a:moveTo>
                    <a:pt x="259785" y="106262"/>
                  </a:moveTo>
                  <a:lnTo>
                    <a:pt x="268819" y="117028"/>
                  </a:lnTo>
                  <a:lnTo>
                    <a:pt x="226517" y="152524"/>
                  </a:lnTo>
                  <a:lnTo>
                    <a:pt x="217483" y="141757"/>
                  </a:lnTo>
                  <a:close/>
                  <a:moveTo>
                    <a:pt x="232689" y="73959"/>
                  </a:moveTo>
                  <a:lnTo>
                    <a:pt x="243014" y="86264"/>
                  </a:lnTo>
                  <a:lnTo>
                    <a:pt x="200712" y="121760"/>
                  </a:lnTo>
                  <a:lnTo>
                    <a:pt x="190387" y="109455"/>
                  </a:lnTo>
                  <a:close/>
                  <a:moveTo>
                    <a:pt x="297303" y="100990"/>
                  </a:moveTo>
                  <a:lnTo>
                    <a:pt x="307628" y="113295"/>
                  </a:lnTo>
                  <a:lnTo>
                    <a:pt x="240715" y="169442"/>
                  </a:lnTo>
                  <a:lnTo>
                    <a:pt x="230390" y="157137"/>
                  </a:lnTo>
                  <a:close/>
                  <a:moveTo>
                    <a:pt x="303315" y="60033"/>
                  </a:moveTo>
                  <a:cubicBezTo>
                    <a:pt x="274977" y="26261"/>
                    <a:pt x="224627" y="21856"/>
                    <a:pt x="190855" y="50194"/>
                  </a:cubicBezTo>
                  <a:cubicBezTo>
                    <a:pt x="157083" y="78532"/>
                    <a:pt x="152679" y="128882"/>
                    <a:pt x="181016" y="162654"/>
                  </a:cubicBezTo>
                  <a:cubicBezTo>
                    <a:pt x="209354" y="196425"/>
                    <a:pt x="259704" y="200831"/>
                    <a:pt x="293476" y="172493"/>
                  </a:cubicBezTo>
                  <a:cubicBezTo>
                    <a:pt x="327248" y="144154"/>
                    <a:pt x="331653" y="93805"/>
                    <a:pt x="303315" y="60033"/>
                  </a:cubicBezTo>
                  <a:close/>
                  <a:moveTo>
                    <a:pt x="327458" y="39775"/>
                  </a:moveTo>
                  <a:cubicBezTo>
                    <a:pt x="366984" y="86880"/>
                    <a:pt x="360840" y="157109"/>
                    <a:pt x="313734" y="196635"/>
                  </a:cubicBezTo>
                  <a:cubicBezTo>
                    <a:pt x="266629" y="236162"/>
                    <a:pt x="197362" y="230101"/>
                    <a:pt x="156874" y="182912"/>
                  </a:cubicBezTo>
                  <a:cubicBezTo>
                    <a:pt x="146751" y="171114"/>
                    <a:pt x="139604" y="157882"/>
                    <a:pt x="135313" y="144053"/>
                  </a:cubicBezTo>
                  <a:lnTo>
                    <a:pt x="133860" y="136943"/>
                  </a:lnTo>
                  <a:lnTo>
                    <a:pt x="127557" y="138216"/>
                  </a:lnTo>
                  <a:lnTo>
                    <a:pt x="19244" y="138216"/>
                  </a:lnTo>
                  <a:cubicBezTo>
                    <a:pt x="8616" y="138216"/>
                    <a:pt x="0" y="129600"/>
                    <a:pt x="0" y="118972"/>
                  </a:cubicBezTo>
                  <a:lnTo>
                    <a:pt x="0" y="115729"/>
                  </a:lnTo>
                  <a:cubicBezTo>
                    <a:pt x="0" y="105100"/>
                    <a:pt x="8616" y="96484"/>
                    <a:pt x="19244" y="96485"/>
                  </a:cubicBezTo>
                  <a:lnTo>
                    <a:pt x="127557" y="96485"/>
                  </a:lnTo>
                  <a:lnTo>
                    <a:pt x="131702" y="97321"/>
                  </a:lnTo>
                  <a:lnTo>
                    <a:pt x="134879" y="80610"/>
                  </a:lnTo>
                  <a:cubicBezTo>
                    <a:pt x="140893" y="60002"/>
                    <a:pt x="152933" y="40873"/>
                    <a:pt x="170597" y="26051"/>
                  </a:cubicBezTo>
                  <a:cubicBezTo>
                    <a:pt x="217703" y="-13475"/>
                    <a:pt x="287932" y="-7331"/>
                    <a:pt x="327458" y="39775"/>
                  </a:cubicBezTo>
                  <a:close/>
                </a:path>
              </a:pathLst>
            </a:custGeom>
            <a:solidFill>
              <a:sysClr val="windowText" lastClr="000000">
                <a:lumMod val="50000"/>
                <a:lumOff val="50000"/>
              </a:sysClr>
            </a:solidFill>
            <a:ln w="12700" cap="flat" cmpd="sng" algn="ctr">
              <a:noFill/>
              <a:prstDash val="solid"/>
              <a:miter lim="800000"/>
            </a:ln>
            <a:effectLst/>
          </p:spPr>
          <p:txBody>
            <a:bodyPr wrap="square" rtlCol="0" anchor="ctr">
              <a:noAutofit/>
            </a:bodyPr>
            <a:lstStyle/>
            <a:p>
              <a:pPr algn="ctr">
                <a:defRPr/>
              </a:pPr>
              <a:endParaRPr lang="en-US" sz="900" kern="0" dirty="0">
                <a:solidFill>
                  <a:prstClr val="white"/>
                </a:solidFill>
                <a:latin typeface="Calibri"/>
                <a:cs typeface="Arial" panose="020B0604020202020204" pitchFamily="34" charset="0"/>
              </a:endParaRPr>
            </a:p>
          </p:txBody>
        </p:sp>
        <p:sp>
          <p:nvSpPr>
            <p:cNvPr id="147" name="Rectangle 146">
              <a:extLst>
                <a:ext uri="{FF2B5EF4-FFF2-40B4-BE49-F238E27FC236}">
                  <a16:creationId xmlns:a16="http://schemas.microsoft.com/office/drawing/2014/main" id="{F7E370F2-F84A-43E3-A55B-B924BBDA89A4}"/>
                </a:ext>
              </a:extLst>
            </p:cNvPr>
            <p:cNvSpPr/>
            <p:nvPr/>
          </p:nvSpPr>
          <p:spPr>
            <a:xfrm>
              <a:off x="4412917" y="3712733"/>
              <a:ext cx="891775" cy="492443"/>
            </a:xfrm>
            <a:prstGeom prst="rect">
              <a:avLst/>
            </a:prstGeom>
          </p:spPr>
          <p:txBody>
            <a:bodyPr wrap="square">
              <a:spAutoFit/>
            </a:bodyPr>
            <a:lstStyle/>
            <a:p>
              <a:pPr algn="ctr">
                <a:defRPr/>
              </a:pPr>
              <a:r>
                <a:rPr lang="en-US" sz="900" kern="0" dirty="0">
                  <a:solidFill>
                    <a:prstClr val="black">
                      <a:lumMod val="65000"/>
                      <a:lumOff val="35000"/>
                    </a:prstClr>
                  </a:solidFill>
                  <a:latin typeface="+mj-lt"/>
                  <a:cs typeface="Arial" panose="020B0604020202020204" pitchFamily="34" charset="0"/>
                </a:rPr>
                <a:t>Financial Advisor</a:t>
              </a:r>
            </a:p>
          </p:txBody>
        </p:sp>
        <p:cxnSp>
          <p:nvCxnSpPr>
            <p:cNvPr id="148" name="Straight Connector 147">
              <a:extLst>
                <a:ext uri="{FF2B5EF4-FFF2-40B4-BE49-F238E27FC236}">
                  <a16:creationId xmlns:a16="http://schemas.microsoft.com/office/drawing/2014/main" id="{3CCA6DD1-E7F3-4DEB-B844-1DEEBF209DBC}"/>
                </a:ext>
              </a:extLst>
            </p:cNvPr>
            <p:cNvCxnSpPr>
              <a:cxnSpLocks/>
            </p:cNvCxnSpPr>
            <p:nvPr/>
          </p:nvCxnSpPr>
          <p:spPr>
            <a:xfrm>
              <a:off x="4346434" y="4103006"/>
              <a:ext cx="1082035" cy="0"/>
            </a:xfrm>
            <a:prstGeom prst="line">
              <a:avLst/>
            </a:prstGeom>
            <a:noFill/>
            <a:ln w="6350" cap="flat" cmpd="sng" algn="ctr">
              <a:solidFill>
                <a:sysClr val="window" lastClr="FFFFFF">
                  <a:lumMod val="75000"/>
                </a:sysClr>
              </a:solidFill>
              <a:prstDash val="solid"/>
              <a:miter lim="800000"/>
            </a:ln>
            <a:effectLst/>
          </p:spPr>
        </p:cxnSp>
        <p:sp>
          <p:nvSpPr>
            <p:cNvPr id="151" name="Rounded Rectangle 149">
              <a:extLst>
                <a:ext uri="{FF2B5EF4-FFF2-40B4-BE49-F238E27FC236}">
                  <a16:creationId xmlns:a16="http://schemas.microsoft.com/office/drawing/2014/main" id="{E2F2115A-AF50-4DAF-85CF-F1CC2F666BC1}"/>
                </a:ext>
              </a:extLst>
            </p:cNvPr>
            <p:cNvSpPr/>
            <p:nvPr/>
          </p:nvSpPr>
          <p:spPr>
            <a:xfrm rot="10800000">
              <a:off x="5292099" y="5143801"/>
              <a:ext cx="2275553" cy="548391"/>
            </a:xfrm>
            <a:custGeom>
              <a:avLst/>
              <a:gdLst>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3292643 w 3292643"/>
                <a:gd name="connsiteY4" fmla="*/ 393220 h 786440"/>
                <a:gd name="connsiteX5" fmla="*/ 2899423 w 3292643"/>
                <a:gd name="connsiteY5" fmla="*/ 786440 h 786440"/>
                <a:gd name="connsiteX6" fmla="*/ 393220 w 3292643"/>
                <a:gd name="connsiteY6" fmla="*/ 786440 h 786440"/>
                <a:gd name="connsiteX7" fmla="*/ 0 w 3292643"/>
                <a:gd name="connsiteY7" fmla="*/ 393220 h 786440"/>
                <a:gd name="connsiteX0" fmla="*/ 0 w 3292643"/>
                <a:gd name="connsiteY0" fmla="*/ 393220 h 786440"/>
                <a:gd name="connsiteX1" fmla="*/ 393220 w 3292643"/>
                <a:gd name="connsiteY1" fmla="*/ 0 h 786440"/>
                <a:gd name="connsiteX2" fmla="*/ 2899423 w 3292643"/>
                <a:gd name="connsiteY2" fmla="*/ 0 h 786440"/>
                <a:gd name="connsiteX3" fmla="*/ 3292643 w 3292643"/>
                <a:gd name="connsiteY3" fmla="*/ 393220 h 786440"/>
                <a:gd name="connsiteX4" fmla="*/ 2899423 w 3292643"/>
                <a:gd name="connsiteY4" fmla="*/ 786440 h 786440"/>
                <a:gd name="connsiteX5" fmla="*/ 393220 w 3292643"/>
                <a:gd name="connsiteY5" fmla="*/ 786440 h 786440"/>
                <a:gd name="connsiteX6" fmla="*/ 0 w 3292643"/>
                <a:gd name="connsiteY6" fmla="*/ 393220 h 786440"/>
                <a:gd name="connsiteX0" fmla="*/ 0 w 3212698"/>
                <a:gd name="connsiteY0" fmla="*/ 393220 h 786440"/>
                <a:gd name="connsiteX1" fmla="*/ 393220 w 3212698"/>
                <a:gd name="connsiteY1" fmla="*/ 0 h 786440"/>
                <a:gd name="connsiteX2" fmla="*/ 2899423 w 3212698"/>
                <a:gd name="connsiteY2" fmla="*/ 0 h 786440"/>
                <a:gd name="connsiteX3" fmla="*/ 2899423 w 3212698"/>
                <a:gd name="connsiteY3" fmla="*/ 786440 h 786440"/>
                <a:gd name="connsiteX4" fmla="*/ 393220 w 3212698"/>
                <a:gd name="connsiteY4" fmla="*/ 786440 h 786440"/>
                <a:gd name="connsiteX5" fmla="*/ 0 w 3212698"/>
                <a:gd name="connsiteY5" fmla="*/ 393220 h 786440"/>
                <a:gd name="connsiteX0" fmla="*/ 0 w 3090724"/>
                <a:gd name="connsiteY0" fmla="*/ 393220 h 786440"/>
                <a:gd name="connsiteX1" fmla="*/ 393220 w 3090724"/>
                <a:gd name="connsiteY1" fmla="*/ 0 h 786440"/>
                <a:gd name="connsiteX2" fmla="*/ 2899423 w 3090724"/>
                <a:gd name="connsiteY2" fmla="*/ 0 h 786440"/>
                <a:gd name="connsiteX3" fmla="*/ 2899423 w 3090724"/>
                <a:gd name="connsiteY3" fmla="*/ 786440 h 786440"/>
                <a:gd name="connsiteX4" fmla="*/ 393220 w 3090724"/>
                <a:gd name="connsiteY4" fmla="*/ 786440 h 786440"/>
                <a:gd name="connsiteX5" fmla="*/ 0 w 3090724"/>
                <a:gd name="connsiteY5" fmla="*/ 393220 h 786440"/>
                <a:gd name="connsiteX0" fmla="*/ 0 w 2915767"/>
                <a:gd name="connsiteY0" fmla="*/ 393220 h 786440"/>
                <a:gd name="connsiteX1" fmla="*/ 393220 w 2915767"/>
                <a:gd name="connsiteY1" fmla="*/ 0 h 786440"/>
                <a:gd name="connsiteX2" fmla="*/ 2899423 w 2915767"/>
                <a:gd name="connsiteY2" fmla="*/ 0 h 786440"/>
                <a:gd name="connsiteX3" fmla="*/ 2899423 w 2915767"/>
                <a:gd name="connsiteY3" fmla="*/ 786440 h 786440"/>
                <a:gd name="connsiteX4" fmla="*/ 393220 w 2915767"/>
                <a:gd name="connsiteY4" fmla="*/ 786440 h 786440"/>
                <a:gd name="connsiteX5" fmla="*/ 0 w 2915767"/>
                <a:gd name="connsiteY5" fmla="*/ 393220 h 786440"/>
                <a:gd name="connsiteX0" fmla="*/ 0 w 2910297"/>
                <a:gd name="connsiteY0" fmla="*/ 393220 h 786440"/>
                <a:gd name="connsiteX1" fmla="*/ 393220 w 2910297"/>
                <a:gd name="connsiteY1" fmla="*/ 0 h 786440"/>
                <a:gd name="connsiteX2" fmla="*/ 2899423 w 2910297"/>
                <a:gd name="connsiteY2" fmla="*/ 0 h 786440"/>
                <a:gd name="connsiteX3" fmla="*/ 2899423 w 2910297"/>
                <a:gd name="connsiteY3" fmla="*/ 786440 h 786440"/>
                <a:gd name="connsiteX4" fmla="*/ 393220 w 2910297"/>
                <a:gd name="connsiteY4" fmla="*/ 786440 h 786440"/>
                <a:gd name="connsiteX5" fmla="*/ 0 w 2910297"/>
                <a:gd name="connsiteY5" fmla="*/ 393220 h 786440"/>
                <a:gd name="connsiteX0" fmla="*/ 0 w 2899423"/>
                <a:gd name="connsiteY0" fmla="*/ 393220 h 786440"/>
                <a:gd name="connsiteX1" fmla="*/ 393220 w 2899423"/>
                <a:gd name="connsiteY1" fmla="*/ 0 h 786440"/>
                <a:gd name="connsiteX2" fmla="*/ 2899423 w 2899423"/>
                <a:gd name="connsiteY2" fmla="*/ 0 h 786440"/>
                <a:gd name="connsiteX3" fmla="*/ 2899423 w 2899423"/>
                <a:gd name="connsiteY3" fmla="*/ 786440 h 786440"/>
                <a:gd name="connsiteX4" fmla="*/ 393220 w 2899423"/>
                <a:gd name="connsiteY4" fmla="*/ 786440 h 786440"/>
                <a:gd name="connsiteX5" fmla="*/ 0 w 2899423"/>
                <a:gd name="connsiteY5" fmla="*/ 393220 h 786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99423" h="786440">
                  <a:moveTo>
                    <a:pt x="0" y="393220"/>
                  </a:moveTo>
                  <a:cubicBezTo>
                    <a:pt x="0" y="176051"/>
                    <a:pt x="176051" y="0"/>
                    <a:pt x="393220" y="0"/>
                  </a:cubicBezTo>
                  <a:lnTo>
                    <a:pt x="2899423" y="0"/>
                  </a:lnTo>
                  <a:cubicBezTo>
                    <a:pt x="2898559" y="414407"/>
                    <a:pt x="2898560" y="513700"/>
                    <a:pt x="2899423" y="786440"/>
                  </a:cubicBezTo>
                  <a:lnTo>
                    <a:pt x="393220" y="786440"/>
                  </a:lnTo>
                  <a:cubicBezTo>
                    <a:pt x="176051" y="786440"/>
                    <a:pt x="0" y="610389"/>
                    <a:pt x="0" y="393220"/>
                  </a:cubicBezTo>
                  <a:close/>
                </a:path>
              </a:pathLst>
            </a:custGeom>
            <a:solidFill>
              <a:schemeClr val="bg2">
                <a:lumMod val="75000"/>
              </a:schemeClr>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sp>
          <p:nvSpPr>
            <p:cNvPr id="153" name="Oval 152">
              <a:extLst>
                <a:ext uri="{FF2B5EF4-FFF2-40B4-BE49-F238E27FC236}">
                  <a16:creationId xmlns:a16="http://schemas.microsoft.com/office/drawing/2014/main" id="{7940E5A0-E38E-4885-A341-FE26BB1B2D46}"/>
                </a:ext>
              </a:extLst>
            </p:cNvPr>
            <p:cNvSpPr/>
            <p:nvPr/>
          </p:nvSpPr>
          <p:spPr>
            <a:xfrm>
              <a:off x="4471771" y="5183442"/>
              <a:ext cx="486617" cy="468485"/>
            </a:xfrm>
            <a:prstGeom prst="ellipse">
              <a:avLst/>
            </a:prstGeom>
            <a:solidFill>
              <a:sysClr val="window" lastClr="FFFFFF"/>
            </a:solidFill>
            <a:ln w="12700" cap="flat" cmpd="sng" algn="ctr">
              <a:noFill/>
              <a:prstDash val="solid"/>
              <a:miter lim="800000"/>
            </a:ln>
            <a:effectLst/>
          </p:spPr>
          <p:txBody>
            <a:bodyPr rtlCol="0" anchor="ctr"/>
            <a:lstStyle/>
            <a:p>
              <a:pPr algn="ctr">
                <a:defRPr/>
              </a:pPr>
              <a:endParaRPr lang="en-US" sz="900" kern="0" dirty="0">
                <a:solidFill>
                  <a:prstClr val="white"/>
                </a:solidFill>
                <a:latin typeface="Calibri" panose="020F0502020204030204"/>
                <a:cs typeface="Arial" panose="020B0604020202020204" pitchFamily="34" charset="0"/>
              </a:endParaRPr>
            </a:p>
          </p:txBody>
        </p:sp>
        <p:pic>
          <p:nvPicPr>
            <p:cNvPr id="155" name="Picture 154">
              <a:extLst>
                <a:ext uri="{FF2B5EF4-FFF2-40B4-BE49-F238E27FC236}">
                  <a16:creationId xmlns:a16="http://schemas.microsoft.com/office/drawing/2014/main" id="{81D352CA-45A2-4634-A758-278719D1390D}"/>
                </a:ext>
              </a:extLst>
            </p:cNvPr>
            <p:cNvPicPr>
              <a:picLocks noChangeAspect="1"/>
            </p:cNvPicPr>
            <p:nvPr/>
          </p:nvPicPr>
          <p:blipFill>
            <a:blip r:embed="rId5"/>
            <a:stretch>
              <a:fillRect/>
            </a:stretch>
          </p:blipFill>
          <p:spPr>
            <a:xfrm>
              <a:off x="4548021" y="5262103"/>
              <a:ext cx="332712" cy="309226"/>
            </a:xfrm>
            <a:prstGeom prst="rect">
              <a:avLst/>
            </a:prstGeom>
          </p:spPr>
        </p:pic>
        <p:sp>
          <p:nvSpPr>
            <p:cNvPr id="156" name="Rectangle 155">
              <a:extLst>
                <a:ext uri="{FF2B5EF4-FFF2-40B4-BE49-F238E27FC236}">
                  <a16:creationId xmlns:a16="http://schemas.microsoft.com/office/drawing/2014/main" id="{791614BE-0C7F-4193-9AE8-CB43A07852FA}"/>
                </a:ext>
              </a:extLst>
            </p:cNvPr>
            <p:cNvSpPr/>
            <p:nvPr/>
          </p:nvSpPr>
          <p:spPr>
            <a:xfrm>
              <a:off x="4970497" y="5300794"/>
              <a:ext cx="2275552" cy="307776"/>
            </a:xfrm>
            <a:prstGeom prst="rect">
              <a:avLst/>
            </a:prstGeom>
          </p:spPr>
          <p:txBody>
            <a:bodyPr wrap="square">
              <a:spAutoFit/>
            </a:bodyPr>
            <a:lstStyle/>
            <a:p>
              <a:pPr algn="ctr">
                <a:defRPr/>
              </a:pPr>
              <a:r>
                <a:rPr lang="en-US" sz="900" kern="0" dirty="0">
                  <a:solidFill>
                    <a:prstClr val="white"/>
                  </a:solidFill>
                  <a:latin typeface="+mj-lt"/>
                  <a:cs typeface="Arial" panose="020B0604020202020204" pitchFamily="34" charset="0"/>
                </a:rPr>
                <a:t>Relationship Specialist Support</a:t>
              </a:r>
            </a:p>
          </p:txBody>
        </p:sp>
        <p:cxnSp>
          <p:nvCxnSpPr>
            <p:cNvPr id="158" name="Straight Connector 157">
              <a:extLst>
                <a:ext uri="{FF2B5EF4-FFF2-40B4-BE49-F238E27FC236}">
                  <a16:creationId xmlns:a16="http://schemas.microsoft.com/office/drawing/2014/main" id="{495C565F-DA5A-404C-BEBC-228825F18B39}"/>
                </a:ext>
              </a:extLst>
            </p:cNvPr>
            <p:cNvCxnSpPr>
              <a:cxnSpLocks/>
              <a:endCxn id="90" idx="1"/>
            </p:cNvCxnSpPr>
            <p:nvPr/>
          </p:nvCxnSpPr>
          <p:spPr>
            <a:xfrm>
              <a:off x="5208693" y="3483397"/>
              <a:ext cx="415206" cy="322578"/>
            </a:xfrm>
            <a:prstGeom prst="line">
              <a:avLst/>
            </a:prstGeom>
            <a:noFill/>
            <a:ln w="6350" cap="flat" cmpd="sng" algn="ctr">
              <a:solidFill>
                <a:sysClr val="window" lastClr="FFFFFF">
                  <a:lumMod val="75000"/>
                </a:sysClr>
              </a:solidFill>
              <a:prstDash val="solid"/>
              <a:miter lim="800000"/>
            </a:ln>
            <a:effectLst/>
          </p:spPr>
        </p:cxnSp>
        <p:cxnSp>
          <p:nvCxnSpPr>
            <p:cNvPr id="159" name="Straight Connector 158">
              <a:extLst>
                <a:ext uri="{FF2B5EF4-FFF2-40B4-BE49-F238E27FC236}">
                  <a16:creationId xmlns:a16="http://schemas.microsoft.com/office/drawing/2014/main" id="{BC5FADF1-57D4-4911-BC6E-1FCB2BD4B362}"/>
                </a:ext>
              </a:extLst>
            </p:cNvPr>
            <p:cNvCxnSpPr>
              <a:cxnSpLocks/>
              <a:endCxn id="90" idx="7"/>
            </p:cNvCxnSpPr>
            <p:nvPr/>
          </p:nvCxnSpPr>
          <p:spPr>
            <a:xfrm flipH="1">
              <a:off x="6567524" y="3437511"/>
              <a:ext cx="388263" cy="368463"/>
            </a:xfrm>
            <a:prstGeom prst="line">
              <a:avLst/>
            </a:prstGeom>
            <a:noFill/>
            <a:ln w="6350" cap="flat" cmpd="sng" algn="ctr">
              <a:solidFill>
                <a:sysClr val="window" lastClr="FFFFFF">
                  <a:lumMod val="75000"/>
                </a:sysClr>
              </a:solidFill>
              <a:prstDash val="solid"/>
              <a:miter lim="800000"/>
            </a:ln>
            <a:effectLst/>
          </p:spPr>
        </p:cxnSp>
        <p:cxnSp>
          <p:nvCxnSpPr>
            <p:cNvPr id="160" name="Straight Connector 159">
              <a:extLst>
                <a:ext uri="{FF2B5EF4-FFF2-40B4-BE49-F238E27FC236}">
                  <a16:creationId xmlns:a16="http://schemas.microsoft.com/office/drawing/2014/main" id="{8DFA4FB4-A93E-4924-AC02-FECB0730F26F}"/>
                </a:ext>
              </a:extLst>
            </p:cNvPr>
            <p:cNvCxnSpPr>
              <a:cxnSpLocks/>
            </p:cNvCxnSpPr>
            <p:nvPr/>
          </p:nvCxnSpPr>
          <p:spPr>
            <a:xfrm flipV="1">
              <a:off x="5134515" y="4539754"/>
              <a:ext cx="319507" cy="142257"/>
            </a:xfrm>
            <a:prstGeom prst="line">
              <a:avLst/>
            </a:prstGeom>
            <a:noFill/>
            <a:ln w="6350" cap="flat" cmpd="sng" algn="ctr">
              <a:solidFill>
                <a:sysClr val="window" lastClr="FFFFFF">
                  <a:lumMod val="75000"/>
                </a:sysClr>
              </a:solidFill>
              <a:prstDash val="solid"/>
              <a:miter lim="800000"/>
            </a:ln>
            <a:effectLst/>
          </p:spPr>
        </p:cxnSp>
        <p:cxnSp>
          <p:nvCxnSpPr>
            <p:cNvPr id="161" name="Straight Connector 160">
              <a:extLst>
                <a:ext uri="{FF2B5EF4-FFF2-40B4-BE49-F238E27FC236}">
                  <a16:creationId xmlns:a16="http://schemas.microsoft.com/office/drawing/2014/main" id="{A89F5143-233D-4915-8D9A-EBB9CC47E9FF}"/>
                </a:ext>
              </a:extLst>
            </p:cNvPr>
            <p:cNvCxnSpPr>
              <a:cxnSpLocks/>
            </p:cNvCxnSpPr>
            <p:nvPr/>
          </p:nvCxnSpPr>
          <p:spPr>
            <a:xfrm>
              <a:off x="6696660" y="4552803"/>
              <a:ext cx="332771" cy="138042"/>
            </a:xfrm>
            <a:prstGeom prst="line">
              <a:avLst/>
            </a:prstGeom>
            <a:noFill/>
            <a:ln w="6350" cap="flat" cmpd="sng" algn="ctr">
              <a:solidFill>
                <a:sysClr val="window" lastClr="FFFFFF">
                  <a:lumMod val="75000"/>
                </a:sysClr>
              </a:solidFill>
              <a:prstDash val="solid"/>
              <a:miter lim="800000"/>
            </a:ln>
            <a:effectLst/>
          </p:spPr>
        </p:cxnSp>
        <p:cxnSp>
          <p:nvCxnSpPr>
            <p:cNvPr id="162" name="Straight Connector 161">
              <a:extLst>
                <a:ext uri="{FF2B5EF4-FFF2-40B4-BE49-F238E27FC236}">
                  <a16:creationId xmlns:a16="http://schemas.microsoft.com/office/drawing/2014/main" id="{3E90C476-4A02-4679-BC22-0FC8C22F288F}"/>
                </a:ext>
              </a:extLst>
            </p:cNvPr>
            <p:cNvCxnSpPr>
              <a:cxnSpLocks/>
            </p:cNvCxnSpPr>
            <p:nvPr/>
          </p:nvCxnSpPr>
          <p:spPr>
            <a:xfrm>
              <a:off x="6111842" y="4913549"/>
              <a:ext cx="0" cy="234953"/>
            </a:xfrm>
            <a:prstGeom prst="line">
              <a:avLst/>
            </a:prstGeom>
            <a:noFill/>
            <a:ln w="6350" cap="flat" cmpd="sng" algn="ctr">
              <a:solidFill>
                <a:sysClr val="window" lastClr="FFFFFF">
                  <a:lumMod val="75000"/>
                </a:sysClr>
              </a:solidFill>
              <a:prstDash val="solid"/>
              <a:miter lim="800000"/>
            </a:ln>
            <a:effectLst/>
          </p:spPr>
        </p:cxnSp>
        <p:cxnSp>
          <p:nvCxnSpPr>
            <p:cNvPr id="163" name="Straight Connector 162">
              <a:extLst>
                <a:ext uri="{FF2B5EF4-FFF2-40B4-BE49-F238E27FC236}">
                  <a16:creationId xmlns:a16="http://schemas.microsoft.com/office/drawing/2014/main" id="{61399058-F806-431B-B12B-643C7F1D3C96}"/>
                </a:ext>
              </a:extLst>
            </p:cNvPr>
            <p:cNvCxnSpPr>
              <a:cxnSpLocks/>
            </p:cNvCxnSpPr>
            <p:nvPr/>
          </p:nvCxnSpPr>
          <p:spPr>
            <a:xfrm>
              <a:off x="6090607" y="3386790"/>
              <a:ext cx="0" cy="234953"/>
            </a:xfrm>
            <a:prstGeom prst="line">
              <a:avLst/>
            </a:prstGeom>
            <a:noFill/>
            <a:ln w="6350" cap="flat" cmpd="sng" algn="ctr">
              <a:solidFill>
                <a:sysClr val="window" lastClr="FFFFFF">
                  <a:lumMod val="75000"/>
                </a:sysClr>
              </a:solidFill>
              <a:prstDash val="solid"/>
              <a:miter lim="800000"/>
            </a:ln>
            <a:effectLst/>
          </p:spPr>
        </p:cxnSp>
      </p:grpSp>
      <p:sp>
        <p:nvSpPr>
          <p:cNvPr id="3" name="Rectangle 2">
            <a:extLst>
              <a:ext uri="{FF2B5EF4-FFF2-40B4-BE49-F238E27FC236}">
                <a16:creationId xmlns:a16="http://schemas.microsoft.com/office/drawing/2014/main" id="{6644E0FC-33F3-4DC8-B0C5-081EB6EAB8C9}"/>
              </a:ext>
            </a:extLst>
          </p:cNvPr>
          <p:cNvSpPr/>
          <p:nvPr/>
        </p:nvSpPr>
        <p:spPr>
          <a:xfrm flipH="1">
            <a:off x="4564061" y="3490567"/>
            <a:ext cx="34289" cy="442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5" name="Graphic 4" descr="User">
            <a:extLst>
              <a:ext uri="{FF2B5EF4-FFF2-40B4-BE49-F238E27FC236}">
                <a16:creationId xmlns:a16="http://schemas.microsoft.com/office/drawing/2014/main" id="{541A0AB1-0763-43A8-BE1E-5EADC55DF5A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88008" y="3449142"/>
            <a:ext cx="558736" cy="558736"/>
          </a:xfrm>
          <a:prstGeom prst="rect">
            <a:avLst/>
          </a:prstGeom>
        </p:spPr>
      </p:pic>
      <p:pic>
        <p:nvPicPr>
          <p:cNvPr id="13" name="Graphic 12" descr="Users">
            <a:extLst>
              <a:ext uri="{FF2B5EF4-FFF2-40B4-BE49-F238E27FC236}">
                <a16:creationId xmlns:a16="http://schemas.microsoft.com/office/drawing/2014/main" id="{A0CFB446-6087-472B-9DE6-A64F50044DC8}"/>
              </a:ext>
            </a:extLst>
          </p:cNvPr>
          <p:cNvPicPr>
            <a:picLocks noChangeAspect="1"/>
          </p:cNvPicPr>
          <p:nvPr/>
        </p:nvPicPr>
        <p:blipFill rotWithShape="1">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b="21673"/>
          <a:stretch/>
        </p:blipFill>
        <p:spPr>
          <a:xfrm>
            <a:off x="4214090" y="2248285"/>
            <a:ext cx="685800" cy="537167"/>
          </a:xfrm>
          <a:prstGeom prst="rect">
            <a:avLst/>
          </a:prstGeom>
        </p:spPr>
      </p:pic>
      <p:sp>
        <p:nvSpPr>
          <p:cNvPr id="109" name="Title 1">
            <a:extLst>
              <a:ext uri="{FF2B5EF4-FFF2-40B4-BE49-F238E27FC236}">
                <a16:creationId xmlns:a16="http://schemas.microsoft.com/office/drawing/2014/main" id="{306083A1-FF27-48B3-AAC9-AD6C6BEA1DF6}"/>
              </a:ext>
            </a:extLst>
          </p:cNvPr>
          <p:cNvSpPr txBox="1">
            <a:spLocks/>
          </p:cNvSpPr>
          <p:nvPr/>
        </p:nvSpPr>
        <p:spPr>
          <a:xfrm>
            <a:off x="536199" y="1448458"/>
            <a:ext cx="7252843" cy="653278"/>
          </a:xfrm>
          <a:prstGeom prst="rect">
            <a:avLst/>
          </a:prstGeom>
        </p:spPr>
        <p:txBody>
          <a:bodyPr>
            <a:normAutofit fontScale="60000" lnSpcReduction="20000"/>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9pPr>
          </a:lstStyle>
          <a:p>
            <a:pPr algn="l"/>
            <a:r>
              <a:rPr lang="en-US" sz="2300" dirty="0">
                <a:latin typeface="Source Sans Pro Light" panose="020B0403030403020204" pitchFamily="34" charset="0"/>
              </a:rPr>
              <a:t>Our promise is to make a difference in the lives of our clients and their families, today and for a lifetime. To do that, our commitment is to build the right team around the client and deliver solutions that address their specific needs and priorities</a:t>
            </a:r>
            <a:r>
              <a:rPr lang="en-US" sz="1425" dirty="0">
                <a:latin typeface="Source Sans Pro Light" panose="020B0403030403020204" pitchFamily="34" charset="0"/>
              </a:rPr>
              <a:t>. </a:t>
            </a:r>
            <a:endParaRPr lang="en-US" sz="1425" b="1" dirty="0">
              <a:latin typeface="Source Sans Pro" panose="020B0503030403020204" pitchFamily="34" charset="0"/>
            </a:endParaRPr>
          </a:p>
          <a:p>
            <a:pPr algn="l" hangingPunct="1"/>
            <a:endParaRPr lang="en-US" sz="1350" dirty="0">
              <a:latin typeface="Source Sans Pro Light" panose="020B0403030403020204" pitchFamily="34" charset="0"/>
              <a:ea typeface="Source Sans Pro" panose="020B0503030403020204" pitchFamily="34" charset="0"/>
            </a:endParaRPr>
          </a:p>
        </p:txBody>
      </p:sp>
      <p:sp>
        <p:nvSpPr>
          <p:cNvPr id="78" name="Title 1">
            <a:extLst>
              <a:ext uri="{FF2B5EF4-FFF2-40B4-BE49-F238E27FC236}">
                <a16:creationId xmlns:a16="http://schemas.microsoft.com/office/drawing/2014/main" id="{AD498C8D-65F4-41BC-A1E4-8B4504353203}"/>
              </a:ext>
            </a:extLst>
          </p:cNvPr>
          <p:cNvSpPr txBox="1">
            <a:spLocks/>
          </p:cNvSpPr>
          <p:nvPr/>
        </p:nvSpPr>
        <p:spPr>
          <a:xfrm>
            <a:off x="2024239" y="5030176"/>
            <a:ext cx="5148222" cy="480904"/>
          </a:xfrm>
          <a:prstGeom prst="rect">
            <a:avLst/>
          </a:prstGeom>
        </p:spPr>
        <p:txBody>
          <a:bodyPr>
            <a:noAutofit/>
          </a:bodyPr>
          <a:lstStyle>
            <a:lvl1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1pPr>
            <a:lvl2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2pPr>
            <a:lvl3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3pPr>
            <a:lvl4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4pPr>
            <a:lvl5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5pPr>
            <a:lvl6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6pPr>
            <a:lvl7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7pPr>
            <a:lvl8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8pPr>
            <a:lvl9pPr marL="0" marR="0" indent="0" algn="ctr" defTabSz="584200" rtl="0" latinLnBrk="0">
              <a:lnSpc>
                <a:spcPct val="100000"/>
              </a:lnSpc>
              <a:spcBef>
                <a:spcPts val="0"/>
              </a:spcBef>
              <a:spcAft>
                <a:spcPts val="0"/>
              </a:spcAft>
              <a:buClrTx/>
              <a:buSzTx/>
              <a:buFontTx/>
              <a:buNone/>
              <a:tabLst/>
              <a:defRPr sz="8000" b="0" i="0" u="none" strike="noStrike" cap="none" spc="0" baseline="0">
                <a:solidFill>
                  <a:srgbClr val="000000"/>
                </a:solidFill>
                <a:uFillTx/>
                <a:latin typeface="+mn-lt"/>
                <a:ea typeface="+mn-ea"/>
                <a:cs typeface="+mn-cs"/>
                <a:sym typeface="Helvetica Neue Medium"/>
              </a:defRPr>
            </a:lvl9pPr>
          </a:lstStyle>
          <a:p>
            <a:pPr algn="l"/>
            <a:r>
              <a:rPr lang="en-US" sz="1400" dirty="0">
                <a:solidFill>
                  <a:schemeClr val="tx1">
                    <a:lumMod val="50000"/>
                    <a:lumOff val="50000"/>
                  </a:schemeClr>
                </a:solidFill>
                <a:latin typeface="Source Sans Pro Light" panose="020B0403030403020204" pitchFamily="34" charset="0"/>
                <a:ea typeface="Source Sans Pro" panose="020B0503030403020204" pitchFamily="34" charset="0"/>
              </a:rPr>
              <a:t>*Regions Investment Solutions is a marketing name of Cetera Investment Services. Securities and insurance products are offered through Cetera Investment Services LLC, member FINRA/SIPC. Advisory services are offered through Cetera Investment Advisers LLC. Neither Cetera Investment Services nor Cetera Investment Advisers is an affiliate of Regions Bank or its related companies. </a:t>
            </a:r>
          </a:p>
        </p:txBody>
      </p:sp>
      <p:sp>
        <p:nvSpPr>
          <p:cNvPr id="8" name="Slide Number Placeholder 7">
            <a:extLst>
              <a:ext uri="{FF2B5EF4-FFF2-40B4-BE49-F238E27FC236}">
                <a16:creationId xmlns:a16="http://schemas.microsoft.com/office/drawing/2014/main" id="{84FAE15B-6EAA-D026-E781-892380925067}"/>
              </a:ext>
            </a:extLst>
          </p:cNvPr>
          <p:cNvSpPr>
            <a:spLocks noGrp="1"/>
          </p:cNvSpPr>
          <p:nvPr>
            <p:ph type="sldNum" sz="quarter" idx="12"/>
          </p:nvPr>
        </p:nvSpPr>
        <p:spPr>
          <a:xfrm>
            <a:off x="6457950" y="6486558"/>
            <a:ext cx="2057400" cy="365125"/>
          </a:xfrm>
        </p:spPr>
        <p:txBody>
          <a:bodyPr/>
          <a:lstStyle/>
          <a:p>
            <a:fld id="{9AD08874-B085-4839-A939-B8EB998B4FF4}" type="slidenum">
              <a:rPr lang="en-US" smtClean="0"/>
              <a:t>2</a:t>
            </a:fld>
            <a:endParaRPr lang="en-US" dirty="0"/>
          </a:p>
        </p:txBody>
      </p:sp>
    </p:spTree>
    <p:extLst>
      <p:ext uri="{BB962C8B-B14F-4D97-AF65-F5344CB8AC3E}">
        <p14:creationId xmlns:p14="http://schemas.microsoft.com/office/powerpoint/2010/main" val="36411125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29017" y="6630321"/>
            <a:ext cx="651510" cy="177800"/>
          </a:xfrm>
          <a:prstGeom prst="rect">
            <a:avLst/>
          </a:prstGeom>
        </p:spPr>
        <p:txBody>
          <a:bodyPr vert="horz" wrap="square" lIns="0" tIns="12065" rIns="0" bIns="0" rtlCol="0">
            <a:spAutoFit/>
          </a:bodyPr>
          <a:lstStyle/>
          <a:p>
            <a:pPr marL="12700">
              <a:lnSpc>
                <a:spcPct val="100000"/>
              </a:lnSpc>
              <a:spcBef>
                <a:spcPts val="95"/>
              </a:spcBef>
            </a:pPr>
            <a:r>
              <a:rPr sz="1000" dirty="0">
                <a:solidFill>
                  <a:srgbClr val="008000"/>
                </a:solidFill>
                <a:latin typeface="Calibri"/>
                <a:cs typeface="Calibri"/>
              </a:rPr>
              <a:t>Internal</a:t>
            </a:r>
            <a:r>
              <a:rPr sz="1000" spc="-55" dirty="0">
                <a:solidFill>
                  <a:srgbClr val="008000"/>
                </a:solidFill>
                <a:latin typeface="Calibri"/>
                <a:cs typeface="Calibri"/>
              </a:rPr>
              <a:t> </a:t>
            </a:r>
            <a:r>
              <a:rPr sz="1000" spc="-25" dirty="0">
                <a:solidFill>
                  <a:srgbClr val="008000"/>
                </a:solidFill>
                <a:latin typeface="Calibri"/>
                <a:cs typeface="Calibri"/>
              </a:rPr>
              <a:t>Use</a:t>
            </a:r>
            <a:endParaRPr sz="1000" dirty="0">
              <a:latin typeface="Calibri"/>
              <a:cs typeface="Calibri"/>
            </a:endParaRPr>
          </a:p>
        </p:txBody>
      </p:sp>
      <p:sp>
        <p:nvSpPr>
          <p:cNvPr id="7" name="object 7"/>
          <p:cNvSpPr/>
          <p:nvPr/>
        </p:nvSpPr>
        <p:spPr>
          <a:xfrm>
            <a:off x="729687" y="3199"/>
            <a:ext cx="8053070" cy="1905"/>
          </a:xfrm>
          <a:custGeom>
            <a:avLst/>
            <a:gdLst/>
            <a:ahLst/>
            <a:cxnLst/>
            <a:rect l="l" t="t" r="r" b="b"/>
            <a:pathLst>
              <a:path w="8053070" h="1904">
                <a:moveTo>
                  <a:pt x="0" y="0"/>
                </a:moveTo>
                <a:lnTo>
                  <a:pt x="8052816" y="1523"/>
                </a:lnTo>
              </a:path>
            </a:pathLst>
          </a:custGeom>
          <a:ln w="6095">
            <a:solidFill>
              <a:srgbClr val="97979C"/>
            </a:solidFill>
          </a:ln>
        </p:spPr>
        <p:txBody>
          <a:bodyPr wrap="square" lIns="0" tIns="0" rIns="0" bIns="0" rtlCol="0"/>
          <a:lstStyle/>
          <a:p>
            <a:endParaRPr dirty="0"/>
          </a:p>
        </p:txBody>
      </p:sp>
      <p:sp>
        <p:nvSpPr>
          <p:cNvPr id="8" name="object 8"/>
          <p:cNvSpPr txBox="1"/>
          <p:nvPr/>
        </p:nvSpPr>
        <p:spPr>
          <a:xfrm>
            <a:off x="560303" y="2616190"/>
            <a:ext cx="1804670" cy="803910"/>
          </a:xfrm>
          <a:prstGeom prst="rect">
            <a:avLst/>
          </a:prstGeom>
        </p:spPr>
        <p:txBody>
          <a:bodyPr vert="horz" wrap="square" lIns="0" tIns="13335" rIns="0" bIns="0" rtlCol="0">
            <a:spAutoFit/>
          </a:bodyPr>
          <a:lstStyle/>
          <a:p>
            <a:pPr marL="12700">
              <a:lnSpc>
                <a:spcPct val="100000"/>
              </a:lnSpc>
              <a:spcBef>
                <a:spcPts val="105"/>
              </a:spcBef>
            </a:pPr>
            <a:r>
              <a:rPr sz="1100" b="1" dirty="0">
                <a:latin typeface="Arial"/>
                <a:cs typeface="Arial"/>
              </a:rPr>
              <a:t>Eduardo</a:t>
            </a:r>
            <a:r>
              <a:rPr sz="1100" b="1" spc="-25" dirty="0">
                <a:latin typeface="Arial"/>
                <a:cs typeface="Arial"/>
              </a:rPr>
              <a:t> </a:t>
            </a:r>
            <a:r>
              <a:rPr sz="1100" b="1" spc="-10" dirty="0">
                <a:latin typeface="Arial"/>
                <a:cs typeface="Arial"/>
              </a:rPr>
              <a:t>Andrade</a:t>
            </a:r>
            <a:endParaRPr sz="1100" dirty="0">
              <a:latin typeface="Arial"/>
              <a:cs typeface="Arial"/>
            </a:endParaRPr>
          </a:p>
          <a:p>
            <a:pPr marL="12700">
              <a:lnSpc>
                <a:spcPct val="100000"/>
              </a:lnSpc>
            </a:pPr>
            <a:r>
              <a:rPr sz="1000" dirty="0">
                <a:latin typeface="Arial"/>
                <a:cs typeface="Arial"/>
              </a:rPr>
              <a:t>Wealth</a:t>
            </a:r>
            <a:r>
              <a:rPr sz="1000" spc="-50" dirty="0">
                <a:latin typeface="Arial"/>
                <a:cs typeface="Arial"/>
              </a:rPr>
              <a:t> </a:t>
            </a:r>
            <a:r>
              <a:rPr sz="1000" spc="-10" dirty="0">
                <a:latin typeface="Arial"/>
                <a:cs typeface="Arial"/>
              </a:rPr>
              <a:t>Advisor</a:t>
            </a:r>
            <a:endParaRPr sz="1000" dirty="0">
              <a:latin typeface="Arial"/>
              <a:cs typeface="Arial"/>
            </a:endParaRPr>
          </a:p>
          <a:p>
            <a:pPr marL="12700">
              <a:lnSpc>
                <a:spcPct val="100000"/>
              </a:lnSpc>
            </a:pPr>
            <a:r>
              <a:rPr sz="1000" dirty="0">
                <a:latin typeface="Arial"/>
                <a:cs typeface="Arial"/>
              </a:rPr>
              <a:t>(904)</a:t>
            </a:r>
            <a:r>
              <a:rPr sz="1000" spc="-40" dirty="0">
                <a:latin typeface="Arial"/>
                <a:cs typeface="Arial"/>
              </a:rPr>
              <a:t> </a:t>
            </a:r>
            <a:r>
              <a:rPr sz="1000" spc="-10" dirty="0">
                <a:latin typeface="Arial"/>
                <a:cs typeface="Arial"/>
              </a:rPr>
              <a:t>998-</a:t>
            </a:r>
            <a:r>
              <a:rPr sz="1000" dirty="0">
                <a:latin typeface="Arial"/>
                <a:cs typeface="Arial"/>
              </a:rPr>
              <a:t>4971</a:t>
            </a:r>
            <a:r>
              <a:rPr sz="1000" spc="-50" dirty="0">
                <a:latin typeface="Arial"/>
                <a:cs typeface="Arial"/>
              </a:rPr>
              <a:t> </a:t>
            </a:r>
            <a:r>
              <a:rPr sz="1000" spc="-10" dirty="0">
                <a:latin typeface="Arial"/>
                <a:cs typeface="Arial"/>
              </a:rPr>
              <a:t>office</a:t>
            </a:r>
            <a:endParaRPr sz="1000" dirty="0">
              <a:latin typeface="Arial"/>
              <a:cs typeface="Arial"/>
            </a:endParaRPr>
          </a:p>
          <a:p>
            <a:pPr marL="12700" marR="5080">
              <a:lnSpc>
                <a:spcPct val="100000"/>
              </a:lnSpc>
            </a:pPr>
            <a:r>
              <a:rPr sz="1000" dirty="0">
                <a:latin typeface="Arial"/>
                <a:cs typeface="Arial"/>
              </a:rPr>
              <a:t>(786)</a:t>
            </a:r>
            <a:r>
              <a:rPr sz="1000" spc="-40" dirty="0">
                <a:latin typeface="Arial"/>
                <a:cs typeface="Arial"/>
              </a:rPr>
              <a:t> </a:t>
            </a:r>
            <a:r>
              <a:rPr sz="1000" spc="-10" dirty="0">
                <a:latin typeface="Arial"/>
                <a:cs typeface="Arial"/>
              </a:rPr>
              <a:t>200-</a:t>
            </a:r>
            <a:r>
              <a:rPr sz="1000" dirty="0">
                <a:latin typeface="Arial"/>
                <a:cs typeface="Arial"/>
              </a:rPr>
              <a:t>2592</a:t>
            </a:r>
            <a:r>
              <a:rPr sz="1000" spc="-50" dirty="0">
                <a:latin typeface="Arial"/>
                <a:cs typeface="Arial"/>
              </a:rPr>
              <a:t> </a:t>
            </a:r>
            <a:r>
              <a:rPr sz="1000" spc="-10" dirty="0">
                <a:latin typeface="Arial"/>
                <a:cs typeface="Arial"/>
              </a:rPr>
              <a:t>mobile </a:t>
            </a:r>
            <a:r>
              <a:rPr sz="1000" spc="-10" dirty="0">
                <a:latin typeface="Arial"/>
                <a:cs typeface="Arial"/>
                <a:hlinkClick r:id="rId2"/>
              </a:rPr>
              <a:t>eduardo.andrade@regions.com</a:t>
            </a:r>
            <a:endParaRPr sz="1000" dirty="0">
              <a:latin typeface="Arial"/>
              <a:cs typeface="Arial"/>
            </a:endParaRPr>
          </a:p>
        </p:txBody>
      </p:sp>
      <p:sp>
        <p:nvSpPr>
          <p:cNvPr id="9" name="object 9"/>
          <p:cNvSpPr txBox="1"/>
          <p:nvPr/>
        </p:nvSpPr>
        <p:spPr>
          <a:xfrm>
            <a:off x="2799101" y="955051"/>
            <a:ext cx="5299075" cy="1736373"/>
          </a:xfrm>
          <a:prstGeom prst="rect">
            <a:avLst/>
          </a:prstGeom>
        </p:spPr>
        <p:txBody>
          <a:bodyPr vert="horz" wrap="square" lIns="0" tIns="12700" rIns="0" bIns="0" rtlCol="0">
            <a:spAutoFit/>
          </a:bodyPr>
          <a:lstStyle/>
          <a:p>
            <a:pPr marL="12700" marR="5080">
              <a:lnSpc>
                <a:spcPct val="100000"/>
              </a:lnSpc>
              <a:spcBef>
                <a:spcPts val="100"/>
              </a:spcBef>
            </a:pPr>
            <a:r>
              <a:rPr sz="1400" spc="-10" dirty="0">
                <a:latin typeface="Arial"/>
                <a:cs typeface="Arial"/>
              </a:rPr>
              <a:t>Eduardo</a:t>
            </a:r>
            <a:r>
              <a:rPr sz="1400" spc="-114" dirty="0">
                <a:latin typeface="Arial"/>
                <a:cs typeface="Arial"/>
              </a:rPr>
              <a:t> </a:t>
            </a:r>
            <a:r>
              <a:rPr sz="1400" dirty="0">
                <a:latin typeface="Arial"/>
                <a:cs typeface="Arial"/>
              </a:rPr>
              <a:t>Andrade</a:t>
            </a:r>
            <a:r>
              <a:rPr sz="1400" spc="-40" dirty="0">
                <a:latin typeface="Arial"/>
                <a:cs typeface="Arial"/>
              </a:rPr>
              <a:t> </a:t>
            </a:r>
            <a:r>
              <a:rPr sz="1400" dirty="0">
                <a:latin typeface="Arial"/>
                <a:cs typeface="Arial"/>
              </a:rPr>
              <a:t>is</a:t>
            </a:r>
            <a:r>
              <a:rPr sz="1400" spc="-5" dirty="0">
                <a:latin typeface="Arial"/>
                <a:cs typeface="Arial"/>
              </a:rPr>
              <a:t> </a:t>
            </a:r>
            <a:r>
              <a:rPr sz="1400" dirty="0">
                <a:latin typeface="Arial"/>
                <a:cs typeface="Arial"/>
              </a:rPr>
              <a:t>a</a:t>
            </a:r>
            <a:r>
              <a:rPr sz="1400" spc="-5" dirty="0">
                <a:latin typeface="Arial"/>
                <a:cs typeface="Arial"/>
              </a:rPr>
              <a:t> </a:t>
            </a:r>
            <a:r>
              <a:rPr sz="1400" dirty="0">
                <a:latin typeface="Arial"/>
                <a:cs typeface="Arial"/>
              </a:rPr>
              <a:t>Vice</a:t>
            </a:r>
            <a:r>
              <a:rPr sz="1400" spc="-10" dirty="0">
                <a:latin typeface="Arial"/>
                <a:cs typeface="Arial"/>
              </a:rPr>
              <a:t> </a:t>
            </a:r>
            <a:r>
              <a:rPr sz="1400" dirty="0">
                <a:latin typeface="Arial"/>
                <a:cs typeface="Arial"/>
              </a:rPr>
              <a:t>President</a:t>
            </a:r>
            <a:r>
              <a:rPr sz="1400" spc="-40" dirty="0">
                <a:latin typeface="Arial"/>
                <a:cs typeface="Arial"/>
              </a:rPr>
              <a:t> </a:t>
            </a:r>
            <a:r>
              <a:rPr sz="1400" dirty="0">
                <a:latin typeface="Arial"/>
                <a:cs typeface="Arial"/>
              </a:rPr>
              <a:t>and</a:t>
            </a:r>
            <a:r>
              <a:rPr sz="1400" spc="-20" dirty="0">
                <a:latin typeface="Arial"/>
                <a:cs typeface="Arial"/>
              </a:rPr>
              <a:t> </a:t>
            </a:r>
            <a:r>
              <a:rPr sz="1400" dirty="0">
                <a:latin typeface="Arial"/>
                <a:cs typeface="Arial"/>
              </a:rPr>
              <a:t>a</a:t>
            </a:r>
            <a:r>
              <a:rPr sz="1400" spc="-10" dirty="0">
                <a:latin typeface="Arial"/>
                <a:cs typeface="Arial"/>
              </a:rPr>
              <a:t> </a:t>
            </a:r>
            <a:r>
              <a:rPr sz="1400" dirty="0">
                <a:latin typeface="Arial"/>
                <a:cs typeface="Arial"/>
              </a:rPr>
              <a:t>Wealth</a:t>
            </a:r>
            <a:r>
              <a:rPr sz="1400" spc="-105" dirty="0">
                <a:latin typeface="Arial"/>
                <a:cs typeface="Arial"/>
              </a:rPr>
              <a:t> </a:t>
            </a:r>
            <a:r>
              <a:rPr sz="1400" dirty="0">
                <a:latin typeface="Arial"/>
                <a:cs typeface="Arial"/>
              </a:rPr>
              <a:t>Advisor</a:t>
            </a:r>
            <a:r>
              <a:rPr sz="1400" spc="-20" dirty="0">
                <a:latin typeface="Arial"/>
                <a:cs typeface="Arial"/>
              </a:rPr>
              <a:t> </a:t>
            </a:r>
            <a:r>
              <a:rPr sz="1400" dirty="0">
                <a:latin typeface="Arial"/>
                <a:cs typeface="Arial"/>
              </a:rPr>
              <a:t>with</a:t>
            </a:r>
            <a:r>
              <a:rPr sz="1400" spc="5" dirty="0">
                <a:latin typeface="Arial"/>
                <a:cs typeface="Arial"/>
              </a:rPr>
              <a:t> </a:t>
            </a:r>
            <a:r>
              <a:rPr sz="1400" spc="-10" dirty="0">
                <a:latin typeface="Arial"/>
                <a:cs typeface="Arial"/>
              </a:rPr>
              <a:t>Regions </a:t>
            </a:r>
            <a:r>
              <a:rPr sz="1400" dirty="0">
                <a:latin typeface="Arial"/>
                <a:cs typeface="Arial"/>
              </a:rPr>
              <a:t>Private</a:t>
            </a:r>
            <a:r>
              <a:rPr sz="1400" spc="-15" dirty="0">
                <a:latin typeface="Arial"/>
                <a:cs typeface="Arial"/>
              </a:rPr>
              <a:t> </a:t>
            </a:r>
            <a:r>
              <a:rPr sz="1400" dirty="0">
                <a:latin typeface="Arial"/>
                <a:cs typeface="Arial"/>
              </a:rPr>
              <a:t>Wealth</a:t>
            </a:r>
            <a:r>
              <a:rPr sz="1400" spc="-50" dirty="0">
                <a:latin typeface="Arial"/>
                <a:cs typeface="Arial"/>
              </a:rPr>
              <a:t> </a:t>
            </a:r>
            <a:r>
              <a:rPr sz="1400" dirty="0">
                <a:latin typeface="Arial"/>
                <a:cs typeface="Arial"/>
              </a:rPr>
              <a:t>on</a:t>
            </a:r>
            <a:r>
              <a:rPr sz="1400" spc="-10" dirty="0">
                <a:latin typeface="Arial"/>
                <a:cs typeface="Arial"/>
              </a:rPr>
              <a:t> </a:t>
            </a:r>
            <a:r>
              <a:rPr sz="1400" dirty="0">
                <a:latin typeface="Arial"/>
                <a:cs typeface="Arial"/>
              </a:rPr>
              <a:t>the</a:t>
            </a:r>
            <a:r>
              <a:rPr sz="1400" spc="-30" dirty="0">
                <a:latin typeface="Arial"/>
                <a:cs typeface="Arial"/>
              </a:rPr>
              <a:t> </a:t>
            </a:r>
            <a:r>
              <a:rPr sz="1400" dirty="0">
                <a:latin typeface="Arial"/>
                <a:cs typeface="Arial"/>
              </a:rPr>
              <a:t>Jacksonville</a:t>
            </a:r>
            <a:r>
              <a:rPr sz="1400" spc="-25" dirty="0">
                <a:latin typeface="Arial"/>
                <a:cs typeface="Arial"/>
              </a:rPr>
              <a:t> </a:t>
            </a:r>
            <a:r>
              <a:rPr sz="1400" dirty="0">
                <a:latin typeface="Arial"/>
                <a:cs typeface="Arial"/>
              </a:rPr>
              <a:t>team.</a:t>
            </a:r>
            <a:r>
              <a:rPr sz="1400" spc="-25" dirty="0">
                <a:latin typeface="Arial"/>
                <a:cs typeface="Arial"/>
              </a:rPr>
              <a:t> </a:t>
            </a:r>
            <a:r>
              <a:rPr sz="1400" dirty="0">
                <a:latin typeface="Arial"/>
                <a:cs typeface="Arial"/>
              </a:rPr>
              <a:t>Eduardo</a:t>
            </a:r>
            <a:r>
              <a:rPr sz="1400" spc="-50" dirty="0">
                <a:latin typeface="Arial"/>
                <a:cs typeface="Arial"/>
              </a:rPr>
              <a:t> </a:t>
            </a:r>
            <a:r>
              <a:rPr sz="1400" dirty="0">
                <a:latin typeface="Arial"/>
                <a:cs typeface="Arial"/>
              </a:rPr>
              <a:t>is</a:t>
            </a:r>
            <a:r>
              <a:rPr sz="1400" spc="-5" dirty="0">
                <a:latin typeface="Arial"/>
                <a:cs typeface="Arial"/>
              </a:rPr>
              <a:t> </a:t>
            </a:r>
            <a:r>
              <a:rPr sz="1400" dirty="0">
                <a:latin typeface="Arial"/>
                <a:cs typeface="Arial"/>
              </a:rPr>
              <a:t>the</a:t>
            </a:r>
            <a:r>
              <a:rPr sz="1400" spc="-15" dirty="0">
                <a:latin typeface="Arial"/>
                <a:cs typeface="Arial"/>
              </a:rPr>
              <a:t> </a:t>
            </a:r>
            <a:r>
              <a:rPr sz="1400" dirty="0">
                <a:latin typeface="Arial"/>
                <a:cs typeface="Arial"/>
              </a:rPr>
              <a:t>main</a:t>
            </a:r>
            <a:r>
              <a:rPr sz="1400" spc="-25" dirty="0">
                <a:latin typeface="Arial"/>
                <a:cs typeface="Arial"/>
              </a:rPr>
              <a:t> </a:t>
            </a:r>
            <a:r>
              <a:rPr sz="1400" dirty="0">
                <a:latin typeface="Arial"/>
                <a:cs typeface="Arial"/>
              </a:rPr>
              <a:t>point</a:t>
            </a:r>
            <a:r>
              <a:rPr sz="1400" spc="-25" dirty="0">
                <a:latin typeface="Arial"/>
                <a:cs typeface="Arial"/>
              </a:rPr>
              <a:t> </a:t>
            </a:r>
            <a:r>
              <a:rPr sz="1400" dirty="0">
                <a:latin typeface="Arial"/>
                <a:cs typeface="Arial"/>
              </a:rPr>
              <a:t>of</a:t>
            </a:r>
            <a:r>
              <a:rPr sz="1400" spc="-15" dirty="0">
                <a:latin typeface="Arial"/>
                <a:cs typeface="Arial"/>
              </a:rPr>
              <a:t> </a:t>
            </a:r>
            <a:r>
              <a:rPr sz="1400" spc="-10" dirty="0">
                <a:latin typeface="Arial"/>
                <a:cs typeface="Arial"/>
              </a:rPr>
              <a:t>contact </a:t>
            </a:r>
            <a:r>
              <a:rPr sz="1400" dirty="0">
                <a:latin typeface="Arial"/>
                <a:cs typeface="Arial"/>
              </a:rPr>
              <a:t>for</a:t>
            </a:r>
            <a:r>
              <a:rPr sz="1400" spc="-35" dirty="0">
                <a:latin typeface="Arial"/>
                <a:cs typeface="Arial"/>
              </a:rPr>
              <a:t> </a:t>
            </a:r>
            <a:r>
              <a:rPr sz="1400" dirty="0">
                <a:latin typeface="Arial"/>
                <a:cs typeface="Arial"/>
              </a:rPr>
              <a:t>the</a:t>
            </a:r>
            <a:r>
              <a:rPr sz="1400" spc="-25" dirty="0">
                <a:latin typeface="Arial"/>
                <a:cs typeface="Arial"/>
              </a:rPr>
              <a:t> </a:t>
            </a:r>
            <a:r>
              <a:rPr sz="1400" dirty="0">
                <a:latin typeface="Arial"/>
                <a:cs typeface="Arial"/>
              </a:rPr>
              <a:t>Private</a:t>
            </a:r>
            <a:r>
              <a:rPr sz="1400" spc="-5" dirty="0">
                <a:latin typeface="Arial"/>
                <a:cs typeface="Arial"/>
              </a:rPr>
              <a:t> </a:t>
            </a:r>
            <a:r>
              <a:rPr sz="1400" dirty="0">
                <a:latin typeface="Arial"/>
                <a:cs typeface="Arial"/>
              </a:rPr>
              <a:t>Wealth</a:t>
            </a:r>
            <a:r>
              <a:rPr sz="1400" spc="-35" dirty="0">
                <a:latin typeface="Arial"/>
                <a:cs typeface="Arial"/>
              </a:rPr>
              <a:t> </a:t>
            </a:r>
            <a:r>
              <a:rPr sz="1400" dirty="0">
                <a:latin typeface="Arial"/>
                <a:cs typeface="Arial"/>
              </a:rPr>
              <a:t>team</a:t>
            </a:r>
            <a:r>
              <a:rPr sz="1400" spc="-20" dirty="0">
                <a:latin typeface="Arial"/>
                <a:cs typeface="Arial"/>
              </a:rPr>
              <a:t> </a:t>
            </a:r>
            <a:r>
              <a:rPr sz="1400" dirty="0">
                <a:latin typeface="Arial"/>
                <a:cs typeface="Arial"/>
              </a:rPr>
              <a:t>that</a:t>
            </a:r>
            <a:r>
              <a:rPr sz="1400" spc="-20" dirty="0">
                <a:latin typeface="Arial"/>
                <a:cs typeface="Arial"/>
              </a:rPr>
              <a:t> </a:t>
            </a:r>
            <a:r>
              <a:rPr sz="1400" dirty="0">
                <a:latin typeface="Arial"/>
                <a:cs typeface="Arial"/>
              </a:rPr>
              <a:t>delivers</a:t>
            </a:r>
            <a:r>
              <a:rPr sz="1400" spc="-30" dirty="0">
                <a:latin typeface="Arial"/>
                <a:cs typeface="Arial"/>
              </a:rPr>
              <a:t> </a:t>
            </a:r>
            <a:r>
              <a:rPr sz="1400" dirty="0">
                <a:latin typeface="Arial"/>
                <a:cs typeface="Arial"/>
              </a:rPr>
              <a:t>a</a:t>
            </a:r>
            <a:r>
              <a:rPr sz="1400" spc="-5" dirty="0">
                <a:latin typeface="Arial"/>
                <a:cs typeface="Arial"/>
              </a:rPr>
              <a:t> </a:t>
            </a:r>
            <a:r>
              <a:rPr sz="1400" dirty="0">
                <a:latin typeface="Arial"/>
                <a:cs typeface="Arial"/>
              </a:rPr>
              <a:t>full</a:t>
            </a:r>
            <a:r>
              <a:rPr sz="1400" spc="-30" dirty="0">
                <a:latin typeface="Arial"/>
                <a:cs typeface="Arial"/>
              </a:rPr>
              <a:t> </a:t>
            </a:r>
            <a:r>
              <a:rPr sz="1400" dirty="0">
                <a:latin typeface="Arial"/>
                <a:cs typeface="Arial"/>
              </a:rPr>
              <a:t>range</a:t>
            </a:r>
            <a:r>
              <a:rPr sz="1400" spc="-25" dirty="0">
                <a:latin typeface="Arial"/>
                <a:cs typeface="Arial"/>
              </a:rPr>
              <a:t> </a:t>
            </a:r>
            <a:r>
              <a:rPr sz="1400" dirty="0">
                <a:latin typeface="Arial"/>
                <a:cs typeface="Arial"/>
              </a:rPr>
              <a:t>of</a:t>
            </a:r>
            <a:r>
              <a:rPr sz="1400" spc="-5" dirty="0">
                <a:latin typeface="Arial"/>
                <a:cs typeface="Arial"/>
              </a:rPr>
              <a:t> </a:t>
            </a:r>
            <a:r>
              <a:rPr sz="1400" dirty="0">
                <a:latin typeface="Arial"/>
                <a:cs typeface="Arial"/>
              </a:rPr>
              <a:t>financial</a:t>
            </a:r>
            <a:r>
              <a:rPr sz="1400" spc="-45" dirty="0">
                <a:latin typeface="Arial"/>
                <a:cs typeface="Arial"/>
              </a:rPr>
              <a:t> </a:t>
            </a:r>
            <a:r>
              <a:rPr sz="1400" dirty="0">
                <a:latin typeface="Arial"/>
                <a:cs typeface="Arial"/>
              </a:rPr>
              <a:t>products</a:t>
            </a:r>
            <a:r>
              <a:rPr sz="1400" spc="-30" dirty="0">
                <a:latin typeface="Arial"/>
                <a:cs typeface="Arial"/>
              </a:rPr>
              <a:t> </a:t>
            </a:r>
            <a:r>
              <a:rPr sz="1400" spc="-25" dirty="0">
                <a:latin typeface="Arial"/>
                <a:cs typeface="Arial"/>
              </a:rPr>
              <a:t>and </a:t>
            </a:r>
            <a:r>
              <a:rPr sz="1400" dirty="0">
                <a:latin typeface="Arial"/>
                <a:cs typeface="Arial"/>
              </a:rPr>
              <a:t>services</a:t>
            </a:r>
            <a:r>
              <a:rPr sz="1400" spc="-10" dirty="0">
                <a:latin typeface="Arial"/>
                <a:cs typeface="Arial"/>
              </a:rPr>
              <a:t> </a:t>
            </a:r>
            <a:r>
              <a:rPr sz="1400" dirty="0">
                <a:latin typeface="Arial"/>
                <a:cs typeface="Arial"/>
              </a:rPr>
              <a:t>to</a:t>
            </a:r>
            <a:r>
              <a:rPr sz="1400" spc="-10" dirty="0">
                <a:latin typeface="Arial"/>
                <a:cs typeface="Arial"/>
              </a:rPr>
              <a:t> </a:t>
            </a:r>
            <a:r>
              <a:rPr sz="1400" dirty="0">
                <a:latin typeface="Arial"/>
                <a:cs typeface="Arial"/>
              </a:rPr>
              <a:t>clients,</a:t>
            </a:r>
            <a:r>
              <a:rPr sz="1400" spc="-20" dirty="0">
                <a:latin typeface="Arial"/>
                <a:cs typeface="Arial"/>
              </a:rPr>
              <a:t> </a:t>
            </a:r>
            <a:r>
              <a:rPr sz="1400" dirty="0">
                <a:latin typeface="Arial"/>
                <a:cs typeface="Arial"/>
              </a:rPr>
              <a:t>so</a:t>
            </a:r>
            <a:r>
              <a:rPr sz="1400" spc="-10" dirty="0">
                <a:latin typeface="Arial"/>
                <a:cs typeface="Arial"/>
              </a:rPr>
              <a:t> </a:t>
            </a:r>
            <a:r>
              <a:rPr sz="1400" dirty="0">
                <a:latin typeface="Arial"/>
                <a:cs typeface="Arial"/>
              </a:rPr>
              <a:t>that</a:t>
            </a:r>
            <a:r>
              <a:rPr sz="1400" spc="-20" dirty="0">
                <a:latin typeface="Arial"/>
                <a:cs typeface="Arial"/>
              </a:rPr>
              <a:t> </a:t>
            </a:r>
            <a:r>
              <a:rPr sz="1400" dirty="0">
                <a:latin typeface="Arial"/>
                <a:cs typeface="Arial"/>
              </a:rPr>
              <a:t>those</a:t>
            </a:r>
            <a:r>
              <a:rPr sz="1400" spc="-25" dirty="0">
                <a:latin typeface="Arial"/>
                <a:cs typeface="Arial"/>
              </a:rPr>
              <a:t> </a:t>
            </a:r>
            <a:r>
              <a:rPr sz="1400" dirty="0">
                <a:latin typeface="Arial"/>
                <a:cs typeface="Arial"/>
              </a:rPr>
              <a:t>clients</a:t>
            </a:r>
            <a:r>
              <a:rPr sz="1400" spc="-30" dirty="0">
                <a:latin typeface="Arial"/>
                <a:cs typeface="Arial"/>
              </a:rPr>
              <a:t> </a:t>
            </a:r>
            <a:r>
              <a:rPr sz="1400" dirty="0">
                <a:latin typeface="Arial"/>
                <a:cs typeface="Arial"/>
              </a:rPr>
              <a:t>can</a:t>
            </a:r>
            <a:r>
              <a:rPr sz="1400" spc="-15" dirty="0">
                <a:latin typeface="Arial"/>
                <a:cs typeface="Arial"/>
              </a:rPr>
              <a:t> </a:t>
            </a:r>
            <a:r>
              <a:rPr sz="1400" dirty="0">
                <a:latin typeface="Arial"/>
                <a:cs typeface="Arial"/>
              </a:rPr>
              <a:t>achieve</a:t>
            </a:r>
            <a:r>
              <a:rPr sz="1400" spc="-25" dirty="0">
                <a:latin typeface="Arial"/>
                <a:cs typeface="Arial"/>
              </a:rPr>
              <a:t> </a:t>
            </a:r>
            <a:r>
              <a:rPr sz="1400" dirty="0">
                <a:latin typeface="Arial"/>
                <a:cs typeface="Arial"/>
              </a:rPr>
              <a:t>specific</a:t>
            </a:r>
            <a:r>
              <a:rPr sz="1400" spc="-40" dirty="0">
                <a:latin typeface="Arial"/>
                <a:cs typeface="Arial"/>
              </a:rPr>
              <a:t> </a:t>
            </a:r>
            <a:r>
              <a:rPr sz="1400" dirty="0">
                <a:latin typeface="Arial"/>
                <a:cs typeface="Arial"/>
              </a:rPr>
              <a:t>financial</a:t>
            </a:r>
            <a:r>
              <a:rPr sz="1400" spc="-45" dirty="0">
                <a:latin typeface="Arial"/>
                <a:cs typeface="Arial"/>
              </a:rPr>
              <a:t> </a:t>
            </a:r>
            <a:r>
              <a:rPr sz="1400" spc="-10" dirty="0">
                <a:latin typeface="Arial"/>
                <a:cs typeface="Arial"/>
              </a:rPr>
              <a:t>goals. </a:t>
            </a:r>
            <a:r>
              <a:rPr sz="1400" dirty="0">
                <a:latin typeface="Arial"/>
                <a:cs typeface="Arial"/>
              </a:rPr>
              <a:t>This</a:t>
            </a:r>
            <a:r>
              <a:rPr sz="1400" spc="-35" dirty="0">
                <a:latin typeface="Arial"/>
                <a:cs typeface="Arial"/>
              </a:rPr>
              <a:t> </a:t>
            </a:r>
            <a:r>
              <a:rPr sz="1400" dirty="0">
                <a:latin typeface="Arial"/>
                <a:cs typeface="Arial"/>
              </a:rPr>
              <a:t>includes</a:t>
            </a:r>
            <a:r>
              <a:rPr sz="1400" spc="-45" dirty="0">
                <a:latin typeface="Arial"/>
                <a:cs typeface="Arial"/>
              </a:rPr>
              <a:t> </a:t>
            </a:r>
            <a:r>
              <a:rPr sz="1400" dirty="0">
                <a:latin typeface="Arial"/>
                <a:cs typeface="Arial"/>
              </a:rPr>
              <a:t>financial</a:t>
            </a:r>
            <a:r>
              <a:rPr sz="1400" spc="-50" dirty="0">
                <a:latin typeface="Arial"/>
                <a:cs typeface="Arial"/>
              </a:rPr>
              <a:t> </a:t>
            </a:r>
            <a:r>
              <a:rPr sz="1400" dirty="0">
                <a:latin typeface="Arial"/>
                <a:cs typeface="Arial"/>
              </a:rPr>
              <a:t>planning,</a:t>
            </a:r>
            <a:r>
              <a:rPr sz="1400" spc="-45" dirty="0">
                <a:latin typeface="Arial"/>
                <a:cs typeface="Arial"/>
              </a:rPr>
              <a:t> </a:t>
            </a:r>
            <a:r>
              <a:rPr sz="1400" dirty="0">
                <a:latin typeface="Arial"/>
                <a:cs typeface="Arial"/>
              </a:rPr>
              <a:t>portfolio</a:t>
            </a:r>
            <a:r>
              <a:rPr sz="1400" spc="-45" dirty="0">
                <a:latin typeface="Arial"/>
                <a:cs typeface="Arial"/>
              </a:rPr>
              <a:t> </a:t>
            </a:r>
            <a:r>
              <a:rPr sz="1400" dirty="0">
                <a:latin typeface="Arial"/>
                <a:cs typeface="Arial"/>
              </a:rPr>
              <a:t>management,</a:t>
            </a:r>
            <a:r>
              <a:rPr sz="1400" spc="-45" dirty="0">
                <a:latin typeface="Arial"/>
                <a:cs typeface="Arial"/>
              </a:rPr>
              <a:t> </a:t>
            </a:r>
            <a:r>
              <a:rPr sz="1400" dirty="0">
                <a:latin typeface="Arial"/>
                <a:cs typeface="Arial"/>
              </a:rPr>
              <a:t>and</a:t>
            </a:r>
            <a:r>
              <a:rPr sz="1400" spc="-30" dirty="0">
                <a:latin typeface="Arial"/>
                <a:cs typeface="Arial"/>
              </a:rPr>
              <a:t> </a:t>
            </a:r>
            <a:r>
              <a:rPr sz="1400" dirty="0">
                <a:latin typeface="Arial"/>
                <a:cs typeface="Arial"/>
              </a:rPr>
              <a:t>other</a:t>
            </a:r>
            <a:r>
              <a:rPr sz="1400" spc="-35" dirty="0">
                <a:latin typeface="Arial"/>
                <a:cs typeface="Arial"/>
              </a:rPr>
              <a:t> </a:t>
            </a:r>
            <a:r>
              <a:rPr sz="1400" spc="-10" dirty="0">
                <a:latin typeface="Arial"/>
                <a:cs typeface="Arial"/>
              </a:rPr>
              <a:t>aggregated </a:t>
            </a:r>
            <a:r>
              <a:rPr sz="1400" dirty="0">
                <a:latin typeface="Arial"/>
                <a:cs typeface="Arial"/>
              </a:rPr>
              <a:t>financial</a:t>
            </a:r>
            <a:r>
              <a:rPr sz="1400" spc="-60" dirty="0">
                <a:latin typeface="Arial"/>
                <a:cs typeface="Arial"/>
              </a:rPr>
              <a:t> </a:t>
            </a:r>
            <a:r>
              <a:rPr sz="1400" dirty="0">
                <a:latin typeface="Arial"/>
                <a:cs typeface="Arial"/>
              </a:rPr>
              <a:t>services</a:t>
            </a:r>
            <a:r>
              <a:rPr sz="1400" spc="-20" dirty="0">
                <a:latin typeface="Arial"/>
                <a:cs typeface="Arial"/>
              </a:rPr>
              <a:t> </a:t>
            </a:r>
            <a:r>
              <a:rPr sz="1400" dirty="0">
                <a:latin typeface="Arial"/>
                <a:cs typeface="Arial"/>
              </a:rPr>
              <a:t>for</a:t>
            </a:r>
            <a:r>
              <a:rPr sz="1400" spc="-25" dirty="0">
                <a:latin typeface="Arial"/>
                <a:cs typeface="Arial"/>
              </a:rPr>
              <a:t> </a:t>
            </a:r>
            <a:r>
              <a:rPr sz="1400" dirty="0">
                <a:latin typeface="Arial"/>
                <a:cs typeface="Arial"/>
              </a:rPr>
              <a:t>individuals.</a:t>
            </a:r>
            <a:r>
              <a:rPr sz="1400" spc="-45" dirty="0">
                <a:latin typeface="Arial"/>
                <a:cs typeface="Arial"/>
              </a:rPr>
              <a:t> </a:t>
            </a:r>
            <a:r>
              <a:rPr sz="1400" dirty="0">
                <a:latin typeface="Arial"/>
                <a:cs typeface="Arial"/>
              </a:rPr>
              <a:t>Eduardo</a:t>
            </a:r>
            <a:r>
              <a:rPr sz="1400" spc="-55" dirty="0">
                <a:latin typeface="Arial"/>
                <a:cs typeface="Arial"/>
              </a:rPr>
              <a:t> </a:t>
            </a:r>
            <a:r>
              <a:rPr sz="1400" dirty="0">
                <a:latin typeface="Arial"/>
                <a:cs typeface="Arial"/>
              </a:rPr>
              <a:t>and</a:t>
            </a:r>
            <a:r>
              <a:rPr sz="1400" spc="-30" dirty="0">
                <a:latin typeface="Arial"/>
                <a:cs typeface="Arial"/>
              </a:rPr>
              <a:t> </a:t>
            </a:r>
            <a:r>
              <a:rPr sz="1400" dirty="0">
                <a:latin typeface="Arial"/>
                <a:cs typeface="Arial"/>
              </a:rPr>
              <a:t>his</a:t>
            </a:r>
            <a:r>
              <a:rPr sz="1400" spc="-20" dirty="0">
                <a:latin typeface="Arial"/>
                <a:cs typeface="Arial"/>
              </a:rPr>
              <a:t> </a:t>
            </a:r>
            <a:r>
              <a:rPr sz="1400" dirty="0">
                <a:latin typeface="Arial"/>
                <a:cs typeface="Arial"/>
              </a:rPr>
              <a:t>team</a:t>
            </a:r>
            <a:r>
              <a:rPr sz="1400" spc="-25" dirty="0">
                <a:latin typeface="Arial"/>
                <a:cs typeface="Arial"/>
              </a:rPr>
              <a:t> </a:t>
            </a:r>
            <a:r>
              <a:rPr sz="1400" dirty="0">
                <a:latin typeface="Arial"/>
                <a:cs typeface="Arial"/>
              </a:rPr>
              <a:t>achieve</a:t>
            </a:r>
            <a:r>
              <a:rPr sz="1400" spc="-30" dirty="0">
                <a:latin typeface="Arial"/>
                <a:cs typeface="Arial"/>
              </a:rPr>
              <a:t> </a:t>
            </a:r>
            <a:r>
              <a:rPr sz="1400" dirty="0">
                <a:latin typeface="Arial"/>
                <a:cs typeface="Arial"/>
              </a:rPr>
              <a:t>short,</a:t>
            </a:r>
            <a:r>
              <a:rPr sz="1400" spc="-15" dirty="0">
                <a:latin typeface="Arial"/>
                <a:cs typeface="Arial"/>
              </a:rPr>
              <a:t> </a:t>
            </a:r>
            <a:r>
              <a:rPr sz="1400" spc="-10" dirty="0">
                <a:latin typeface="Arial"/>
                <a:cs typeface="Arial"/>
              </a:rPr>
              <a:t>medium </a:t>
            </a:r>
            <a:r>
              <a:rPr sz="1400" dirty="0">
                <a:latin typeface="Arial"/>
                <a:cs typeface="Arial"/>
              </a:rPr>
              <a:t>and</a:t>
            </a:r>
            <a:r>
              <a:rPr sz="1400" spc="-20" dirty="0">
                <a:latin typeface="Arial"/>
                <a:cs typeface="Arial"/>
              </a:rPr>
              <a:t> </a:t>
            </a:r>
            <a:r>
              <a:rPr sz="1400" spc="-10" dirty="0">
                <a:latin typeface="Arial"/>
                <a:cs typeface="Arial"/>
              </a:rPr>
              <a:t>long-</a:t>
            </a:r>
            <a:r>
              <a:rPr sz="1400" dirty="0">
                <a:latin typeface="Arial"/>
                <a:cs typeface="Arial"/>
              </a:rPr>
              <a:t>term</a:t>
            </a:r>
            <a:r>
              <a:rPr sz="1400" spc="-15" dirty="0">
                <a:latin typeface="Arial"/>
                <a:cs typeface="Arial"/>
              </a:rPr>
              <a:t> </a:t>
            </a:r>
            <a:r>
              <a:rPr sz="1400" dirty="0">
                <a:latin typeface="Arial"/>
                <a:cs typeface="Arial"/>
              </a:rPr>
              <a:t>financial</a:t>
            </a:r>
            <a:r>
              <a:rPr sz="1400" spc="-35" dirty="0">
                <a:latin typeface="Arial"/>
                <a:cs typeface="Arial"/>
              </a:rPr>
              <a:t> </a:t>
            </a:r>
            <a:r>
              <a:rPr sz="1400" spc="-10" dirty="0">
                <a:latin typeface="Arial"/>
                <a:cs typeface="Arial"/>
              </a:rPr>
              <a:t>goals</a:t>
            </a:r>
            <a:r>
              <a:rPr sz="1200" spc="-10" dirty="0">
                <a:latin typeface="Arial"/>
                <a:cs typeface="Arial"/>
              </a:rPr>
              <a:t>.</a:t>
            </a:r>
            <a:endParaRPr sz="1200" dirty="0">
              <a:latin typeface="Arial"/>
              <a:cs typeface="Arial"/>
            </a:endParaRPr>
          </a:p>
        </p:txBody>
      </p:sp>
      <p:sp>
        <p:nvSpPr>
          <p:cNvPr id="10" name="object 10"/>
          <p:cNvSpPr txBox="1"/>
          <p:nvPr/>
        </p:nvSpPr>
        <p:spPr>
          <a:xfrm>
            <a:off x="2799101" y="2795353"/>
            <a:ext cx="5338445" cy="1736373"/>
          </a:xfrm>
          <a:prstGeom prst="rect">
            <a:avLst/>
          </a:prstGeom>
        </p:spPr>
        <p:txBody>
          <a:bodyPr vert="horz" wrap="square" lIns="0" tIns="12700" rIns="0" bIns="0" rtlCol="0">
            <a:spAutoFit/>
          </a:bodyPr>
          <a:lstStyle/>
          <a:p>
            <a:pPr marL="12700" marR="5080">
              <a:lnSpc>
                <a:spcPct val="100000"/>
              </a:lnSpc>
              <a:spcBef>
                <a:spcPts val="100"/>
              </a:spcBef>
            </a:pPr>
            <a:r>
              <a:rPr sz="1400" dirty="0">
                <a:latin typeface="Arial"/>
                <a:cs typeface="Arial"/>
              </a:rPr>
              <a:t>Eduardo</a:t>
            </a:r>
            <a:r>
              <a:rPr sz="1400" spc="-65" dirty="0">
                <a:latin typeface="Arial"/>
                <a:cs typeface="Arial"/>
              </a:rPr>
              <a:t> </a:t>
            </a:r>
            <a:r>
              <a:rPr sz="1400" dirty="0">
                <a:latin typeface="Arial"/>
                <a:cs typeface="Arial"/>
              </a:rPr>
              <a:t>has</a:t>
            </a:r>
            <a:r>
              <a:rPr sz="1400" spc="-15" dirty="0">
                <a:latin typeface="Arial"/>
                <a:cs typeface="Arial"/>
              </a:rPr>
              <a:t> </a:t>
            </a:r>
            <a:r>
              <a:rPr sz="1400" dirty="0">
                <a:latin typeface="Arial"/>
                <a:cs typeface="Arial"/>
              </a:rPr>
              <a:t>a</a:t>
            </a:r>
            <a:r>
              <a:rPr sz="1400" spc="-15" dirty="0">
                <a:latin typeface="Arial"/>
                <a:cs typeface="Arial"/>
              </a:rPr>
              <a:t> </a:t>
            </a:r>
            <a:r>
              <a:rPr sz="1400" dirty="0">
                <a:latin typeface="Arial"/>
                <a:cs typeface="Arial"/>
              </a:rPr>
              <a:t>20</a:t>
            </a:r>
            <a:r>
              <a:rPr sz="1400" spc="-10" dirty="0">
                <a:latin typeface="Arial"/>
                <a:cs typeface="Arial"/>
              </a:rPr>
              <a:t> </a:t>
            </a:r>
            <a:r>
              <a:rPr sz="1400" dirty="0">
                <a:latin typeface="Arial"/>
                <a:cs typeface="Arial"/>
              </a:rPr>
              <a:t>year</a:t>
            </a:r>
            <a:r>
              <a:rPr sz="1400" spc="-25" dirty="0">
                <a:latin typeface="Arial"/>
                <a:cs typeface="Arial"/>
              </a:rPr>
              <a:t> </a:t>
            </a:r>
            <a:r>
              <a:rPr sz="1400" dirty="0">
                <a:latin typeface="Arial"/>
                <a:cs typeface="Arial"/>
              </a:rPr>
              <a:t>career</a:t>
            </a:r>
            <a:r>
              <a:rPr sz="1400" spc="-20" dirty="0">
                <a:latin typeface="Arial"/>
                <a:cs typeface="Arial"/>
              </a:rPr>
              <a:t> </a:t>
            </a:r>
            <a:r>
              <a:rPr sz="1400" dirty="0">
                <a:latin typeface="Arial"/>
                <a:cs typeface="Arial"/>
              </a:rPr>
              <a:t>in</a:t>
            </a:r>
            <a:r>
              <a:rPr sz="1400" spc="-15" dirty="0">
                <a:latin typeface="Arial"/>
                <a:cs typeface="Arial"/>
              </a:rPr>
              <a:t> </a:t>
            </a:r>
            <a:r>
              <a:rPr sz="1400" dirty="0">
                <a:latin typeface="Arial"/>
                <a:cs typeface="Arial"/>
              </a:rPr>
              <a:t>Banking</a:t>
            </a:r>
            <a:r>
              <a:rPr sz="1400" spc="-35" dirty="0">
                <a:latin typeface="Arial"/>
                <a:cs typeface="Arial"/>
              </a:rPr>
              <a:t> </a:t>
            </a:r>
            <a:r>
              <a:rPr sz="1400" dirty="0">
                <a:latin typeface="Arial"/>
                <a:cs typeface="Arial"/>
              </a:rPr>
              <a:t>working</a:t>
            </a:r>
            <a:r>
              <a:rPr sz="1400" spc="-30" dirty="0">
                <a:latin typeface="Arial"/>
                <a:cs typeface="Arial"/>
              </a:rPr>
              <a:t> </a:t>
            </a:r>
            <a:r>
              <a:rPr sz="1400" dirty="0">
                <a:latin typeface="Arial"/>
                <a:cs typeface="Arial"/>
              </a:rPr>
              <a:t>with</a:t>
            </a:r>
            <a:r>
              <a:rPr sz="1400" spc="5" dirty="0">
                <a:latin typeface="Arial"/>
                <a:cs typeface="Arial"/>
              </a:rPr>
              <a:t> </a:t>
            </a:r>
            <a:r>
              <a:rPr sz="1400" dirty="0">
                <a:latin typeface="Arial"/>
                <a:cs typeface="Arial"/>
              </a:rPr>
              <a:t>both</a:t>
            </a:r>
            <a:r>
              <a:rPr sz="1400" spc="-25" dirty="0">
                <a:latin typeface="Arial"/>
                <a:cs typeface="Arial"/>
              </a:rPr>
              <a:t> </a:t>
            </a:r>
            <a:r>
              <a:rPr sz="1400" dirty="0">
                <a:latin typeface="Arial"/>
                <a:cs typeface="Arial"/>
              </a:rPr>
              <a:t>domestic</a:t>
            </a:r>
            <a:r>
              <a:rPr sz="1400" spc="-30" dirty="0">
                <a:latin typeface="Arial"/>
                <a:cs typeface="Arial"/>
              </a:rPr>
              <a:t> </a:t>
            </a:r>
            <a:r>
              <a:rPr sz="1400" spc="-25" dirty="0">
                <a:latin typeface="Arial"/>
                <a:cs typeface="Arial"/>
              </a:rPr>
              <a:t>and </a:t>
            </a:r>
            <a:r>
              <a:rPr sz="1400" dirty="0">
                <a:latin typeface="Arial"/>
                <a:cs typeface="Arial"/>
              </a:rPr>
              <a:t>international</a:t>
            </a:r>
            <a:r>
              <a:rPr sz="1400" spc="-60" dirty="0">
                <a:latin typeface="Arial"/>
                <a:cs typeface="Arial"/>
              </a:rPr>
              <a:t> </a:t>
            </a:r>
            <a:r>
              <a:rPr sz="1400" dirty="0">
                <a:latin typeface="Arial"/>
                <a:cs typeface="Arial"/>
              </a:rPr>
              <a:t>Banks.</a:t>
            </a:r>
            <a:r>
              <a:rPr sz="1400" spc="-35" dirty="0">
                <a:latin typeface="Arial"/>
                <a:cs typeface="Arial"/>
              </a:rPr>
              <a:t> </a:t>
            </a:r>
            <a:r>
              <a:rPr sz="1400" dirty="0">
                <a:latin typeface="Arial"/>
                <a:cs typeface="Arial"/>
              </a:rPr>
              <a:t>He</a:t>
            </a:r>
            <a:r>
              <a:rPr sz="1400" spc="-20" dirty="0">
                <a:latin typeface="Arial"/>
                <a:cs typeface="Arial"/>
              </a:rPr>
              <a:t> </a:t>
            </a:r>
            <a:r>
              <a:rPr sz="1400" dirty="0">
                <a:latin typeface="Arial"/>
                <a:cs typeface="Arial"/>
              </a:rPr>
              <a:t>was</a:t>
            </a:r>
            <a:r>
              <a:rPr sz="1400" spc="-10" dirty="0">
                <a:latin typeface="Arial"/>
                <a:cs typeface="Arial"/>
              </a:rPr>
              <a:t> </a:t>
            </a:r>
            <a:r>
              <a:rPr sz="1400" dirty="0">
                <a:latin typeface="Arial"/>
                <a:cs typeface="Arial"/>
              </a:rPr>
              <a:t>previously</a:t>
            </a:r>
            <a:r>
              <a:rPr sz="1400" spc="-40" dirty="0">
                <a:latin typeface="Arial"/>
                <a:cs typeface="Arial"/>
              </a:rPr>
              <a:t> </a:t>
            </a:r>
            <a:r>
              <a:rPr sz="1400" dirty="0">
                <a:latin typeface="Arial"/>
                <a:cs typeface="Arial"/>
              </a:rPr>
              <a:t>an</a:t>
            </a:r>
            <a:r>
              <a:rPr sz="1400" spc="-35" dirty="0">
                <a:latin typeface="Arial"/>
                <a:cs typeface="Arial"/>
              </a:rPr>
              <a:t> </a:t>
            </a:r>
            <a:r>
              <a:rPr sz="1400" dirty="0">
                <a:latin typeface="Arial"/>
                <a:cs typeface="Arial"/>
              </a:rPr>
              <a:t>Executive</a:t>
            </a:r>
            <a:r>
              <a:rPr sz="1400" spc="-15" dirty="0">
                <a:latin typeface="Arial"/>
                <a:cs typeface="Arial"/>
              </a:rPr>
              <a:t> </a:t>
            </a:r>
            <a:r>
              <a:rPr sz="1400" dirty="0">
                <a:latin typeface="Arial"/>
                <a:cs typeface="Arial"/>
              </a:rPr>
              <a:t>Director</a:t>
            </a:r>
            <a:r>
              <a:rPr sz="1400" spc="-30" dirty="0">
                <a:latin typeface="Arial"/>
                <a:cs typeface="Arial"/>
              </a:rPr>
              <a:t> </a:t>
            </a:r>
            <a:r>
              <a:rPr sz="1400" dirty="0">
                <a:latin typeface="Arial"/>
                <a:cs typeface="Arial"/>
              </a:rPr>
              <a:t>with</a:t>
            </a:r>
            <a:r>
              <a:rPr sz="1400" spc="-10" dirty="0">
                <a:latin typeface="Arial"/>
                <a:cs typeface="Arial"/>
              </a:rPr>
              <a:t> </a:t>
            </a:r>
            <a:r>
              <a:rPr sz="1400" dirty="0">
                <a:latin typeface="Arial"/>
                <a:cs typeface="Arial"/>
              </a:rPr>
              <a:t>Julies</a:t>
            </a:r>
            <a:r>
              <a:rPr sz="1400" spc="-40" dirty="0">
                <a:latin typeface="Arial"/>
                <a:cs typeface="Arial"/>
              </a:rPr>
              <a:t> </a:t>
            </a:r>
            <a:r>
              <a:rPr sz="1400" spc="-20" dirty="0">
                <a:latin typeface="Arial"/>
                <a:cs typeface="Arial"/>
              </a:rPr>
              <a:t>Baer </a:t>
            </a:r>
            <a:r>
              <a:rPr sz="1400" dirty="0">
                <a:latin typeface="Arial"/>
                <a:cs typeface="Arial"/>
              </a:rPr>
              <a:t>based</a:t>
            </a:r>
            <a:r>
              <a:rPr sz="1400" spc="-45" dirty="0">
                <a:latin typeface="Arial"/>
                <a:cs typeface="Arial"/>
              </a:rPr>
              <a:t> </a:t>
            </a:r>
            <a:r>
              <a:rPr sz="1400" dirty="0">
                <a:latin typeface="Arial"/>
                <a:cs typeface="Arial"/>
              </a:rPr>
              <a:t>in</a:t>
            </a:r>
            <a:r>
              <a:rPr sz="1400" spc="-10" dirty="0">
                <a:latin typeface="Arial"/>
                <a:cs typeface="Arial"/>
              </a:rPr>
              <a:t> </a:t>
            </a:r>
            <a:r>
              <a:rPr sz="1400" dirty="0">
                <a:latin typeface="Arial"/>
                <a:cs typeface="Arial"/>
              </a:rPr>
              <a:t>Panama</a:t>
            </a:r>
            <a:r>
              <a:rPr sz="1400" spc="-50" dirty="0">
                <a:latin typeface="Arial"/>
                <a:cs typeface="Arial"/>
              </a:rPr>
              <a:t> </a:t>
            </a:r>
            <a:r>
              <a:rPr sz="1400" dirty="0">
                <a:latin typeface="Arial"/>
                <a:cs typeface="Arial"/>
              </a:rPr>
              <a:t>and</a:t>
            </a:r>
            <a:r>
              <a:rPr sz="1400" spc="-25" dirty="0">
                <a:latin typeface="Arial"/>
                <a:cs typeface="Arial"/>
              </a:rPr>
              <a:t> </a:t>
            </a:r>
            <a:r>
              <a:rPr sz="1400" dirty="0">
                <a:latin typeface="Arial"/>
                <a:cs typeface="Arial"/>
              </a:rPr>
              <a:t>a</a:t>
            </a:r>
            <a:r>
              <a:rPr sz="1400" spc="-10" dirty="0">
                <a:latin typeface="Arial"/>
                <a:cs typeface="Arial"/>
              </a:rPr>
              <a:t> </a:t>
            </a:r>
            <a:r>
              <a:rPr sz="1400" dirty="0">
                <a:latin typeface="Arial"/>
                <a:cs typeface="Arial"/>
              </a:rPr>
              <a:t>VP</a:t>
            </a:r>
            <a:r>
              <a:rPr sz="1400" spc="-25" dirty="0">
                <a:latin typeface="Arial"/>
                <a:cs typeface="Arial"/>
              </a:rPr>
              <a:t> </a:t>
            </a:r>
            <a:r>
              <a:rPr sz="1400" dirty="0">
                <a:latin typeface="Arial"/>
                <a:cs typeface="Arial"/>
              </a:rPr>
              <a:t>in</a:t>
            </a:r>
            <a:r>
              <a:rPr sz="1400" spc="-5" dirty="0">
                <a:latin typeface="Arial"/>
                <a:cs typeface="Arial"/>
              </a:rPr>
              <a:t> </a:t>
            </a:r>
            <a:r>
              <a:rPr sz="1400" dirty="0">
                <a:latin typeface="Arial"/>
                <a:cs typeface="Arial"/>
              </a:rPr>
              <a:t>other</a:t>
            </a:r>
            <a:r>
              <a:rPr sz="1400" spc="-30" dirty="0">
                <a:latin typeface="Arial"/>
                <a:cs typeface="Arial"/>
              </a:rPr>
              <a:t> </a:t>
            </a:r>
            <a:r>
              <a:rPr sz="1400" dirty="0">
                <a:latin typeface="Arial"/>
                <a:cs typeface="Arial"/>
              </a:rPr>
              <a:t>large</a:t>
            </a:r>
            <a:r>
              <a:rPr sz="1400" spc="-10" dirty="0">
                <a:latin typeface="Arial"/>
                <a:cs typeface="Arial"/>
              </a:rPr>
              <a:t> </a:t>
            </a:r>
            <a:r>
              <a:rPr sz="1400" dirty="0">
                <a:latin typeface="Arial"/>
                <a:cs typeface="Arial"/>
              </a:rPr>
              <a:t>institutions</a:t>
            </a:r>
            <a:r>
              <a:rPr sz="1400" spc="-40" dirty="0">
                <a:latin typeface="Arial"/>
                <a:cs typeface="Arial"/>
              </a:rPr>
              <a:t> </a:t>
            </a:r>
            <a:r>
              <a:rPr sz="1400" dirty="0">
                <a:latin typeface="Arial"/>
                <a:cs typeface="Arial"/>
              </a:rPr>
              <a:t>such</a:t>
            </a:r>
            <a:r>
              <a:rPr sz="1400" spc="-10" dirty="0">
                <a:latin typeface="Arial"/>
                <a:cs typeface="Arial"/>
              </a:rPr>
              <a:t> </a:t>
            </a:r>
            <a:r>
              <a:rPr sz="1400" dirty="0">
                <a:latin typeface="Arial"/>
                <a:cs typeface="Arial"/>
              </a:rPr>
              <a:t>as</a:t>
            </a:r>
            <a:r>
              <a:rPr sz="1400" spc="-15" dirty="0">
                <a:latin typeface="Arial"/>
                <a:cs typeface="Arial"/>
              </a:rPr>
              <a:t> </a:t>
            </a:r>
            <a:r>
              <a:rPr sz="1400" dirty="0">
                <a:latin typeface="Arial"/>
                <a:cs typeface="Arial"/>
              </a:rPr>
              <a:t>JP</a:t>
            </a:r>
            <a:r>
              <a:rPr sz="1400" spc="-25" dirty="0">
                <a:latin typeface="Arial"/>
                <a:cs typeface="Arial"/>
              </a:rPr>
              <a:t> </a:t>
            </a:r>
            <a:r>
              <a:rPr sz="1400" dirty="0">
                <a:latin typeface="Arial"/>
                <a:cs typeface="Arial"/>
              </a:rPr>
              <a:t>Morgan,</a:t>
            </a:r>
            <a:r>
              <a:rPr sz="1400" spc="-10" dirty="0">
                <a:latin typeface="Arial"/>
                <a:cs typeface="Arial"/>
              </a:rPr>
              <a:t> </a:t>
            </a:r>
            <a:r>
              <a:rPr sz="1400" spc="-20" dirty="0">
                <a:latin typeface="Arial"/>
                <a:cs typeface="Arial"/>
              </a:rPr>
              <a:t>Bank </a:t>
            </a:r>
            <a:r>
              <a:rPr sz="1400" dirty="0">
                <a:latin typeface="Arial"/>
                <a:cs typeface="Arial"/>
              </a:rPr>
              <a:t>of</a:t>
            </a:r>
            <a:r>
              <a:rPr sz="1400" spc="-85" dirty="0">
                <a:latin typeface="Arial"/>
                <a:cs typeface="Arial"/>
              </a:rPr>
              <a:t> </a:t>
            </a:r>
            <a:r>
              <a:rPr sz="1400" dirty="0">
                <a:latin typeface="Arial"/>
                <a:cs typeface="Arial"/>
              </a:rPr>
              <a:t>America</a:t>
            </a:r>
            <a:r>
              <a:rPr sz="1400" spc="-25" dirty="0">
                <a:latin typeface="Arial"/>
                <a:cs typeface="Arial"/>
              </a:rPr>
              <a:t> </a:t>
            </a:r>
            <a:r>
              <a:rPr sz="1400" dirty="0">
                <a:latin typeface="Arial"/>
                <a:cs typeface="Arial"/>
              </a:rPr>
              <a:t>and</a:t>
            </a:r>
            <a:r>
              <a:rPr sz="1400" spc="-35" dirty="0">
                <a:latin typeface="Arial"/>
                <a:cs typeface="Arial"/>
              </a:rPr>
              <a:t> </a:t>
            </a:r>
            <a:r>
              <a:rPr sz="1400" dirty="0">
                <a:latin typeface="Arial"/>
                <a:cs typeface="Arial"/>
              </a:rPr>
              <a:t>BNP</a:t>
            </a:r>
            <a:r>
              <a:rPr sz="1400" spc="-30" dirty="0">
                <a:latin typeface="Arial"/>
                <a:cs typeface="Arial"/>
              </a:rPr>
              <a:t> </a:t>
            </a:r>
            <a:r>
              <a:rPr sz="1400" dirty="0">
                <a:latin typeface="Arial"/>
                <a:cs typeface="Arial"/>
              </a:rPr>
              <a:t>Paribas</a:t>
            </a:r>
            <a:r>
              <a:rPr sz="1400" spc="-30" dirty="0">
                <a:latin typeface="Arial"/>
                <a:cs typeface="Arial"/>
              </a:rPr>
              <a:t> </a:t>
            </a:r>
            <a:r>
              <a:rPr sz="1400" dirty="0">
                <a:latin typeface="Arial"/>
                <a:cs typeface="Arial"/>
              </a:rPr>
              <a:t>in</a:t>
            </a:r>
            <a:r>
              <a:rPr sz="1400" spc="-10" dirty="0">
                <a:latin typeface="Arial"/>
                <a:cs typeface="Arial"/>
              </a:rPr>
              <a:t> </a:t>
            </a:r>
            <a:r>
              <a:rPr sz="1400" dirty="0">
                <a:latin typeface="Arial"/>
                <a:cs typeface="Arial"/>
              </a:rPr>
              <a:t>Miami</a:t>
            </a:r>
            <a:r>
              <a:rPr sz="1400" spc="-20" dirty="0">
                <a:latin typeface="Arial"/>
                <a:cs typeface="Arial"/>
              </a:rPr>
              <a:t> </a:t>
            </a:r>
            <a:r>
              <a:rPr sz="1400" dirty="0">
                <a:latin typeface="Arial"/>
                <a:cs typeface="Arial"/>
              </a:rPr>
              <a:t>FL.</a:t>
            </a:r>
            <a:r>
              <a:rPr sz="1400" spc="325" dirty="0">
                <a:latin typeface="Arial"/>
                <a:cs typeface="Arial"/>
              </a:rPr>
              <a:t> </a:t>
            </a:r>
            <a:r>
              <a:rPr sz="1400" dirty="0">
                <a:latin typeface="Arial"/>
                <a:cs typeface="Arial"/>
              </a:rPr>
              <a:t>His</a:t>
            </a:r>
            <a:r>
              <a:rPr sz="1400" spc="-5" dirty="0">
                <a:latin typeface="Arial"/>
                <a:cs typeface="Arial"/>
              </a:rPr>
              <a:t> </a:t>
            </a:r>
            <a:r>
              <a:rPr sz="1400" dirty="0">
                <a:latin typeface="Arial"/>
                <a:cs typeface="Arial"/>
              </a:rPr>
              <a:t>entire</a:t>
            </a:r>
            <a:r>
              <a:rPr sz="1400" spc="-25" dirty="0">
                <a:latin typeface="Arial"/>
                <a:cs typeface="Arial"/>
              </a:rPr>
              <a:t> </a:t>
            </a:r>
            <a:r>
              <a:rPr sz="1400" dirty="0">
                <a:latin typeface="Arial"/>
                <a:cs typeface="Arial"/>
              </a:rPr>
              <a:t>career</a:t>
            </a:r>
            <a:r>
              <a:rPr sz="1400" spc="-30" dirty="0">
                <a:latin typeface="Arial"/>
                <a:cs typeface="Arial"/>
              </a:rPr>
              <a:t> </a:t>
            </a:r>
            <a:r>
              <a:rPr sz="1400" dirty="0">
                <a:latin typeface="Arial"/>
                <a:cs typeface="Arial"/>
              </a:rPr>
              <a:t>has</a:t>
            </a:r>
            <a:r>
              <a:rPr sz="1400" spc="-15" dirty="0">
                <a:latin typeface="Arial"/>
                <a:cs typeface="Arial"/>
              </a:rPr>
              <a:t> </a:t>
            </a:r>
            <a:r>
              <a:rPr sz="1400" dirty="0">
                <a:latin typeface="Arial"/>
                <a:cs typeface="Arial"/>
              </a:rPr>
              <a:t>been</a:t>
            </a:r>
            <a:r>
              <a:rPr sz="1400" spc="-10" dirty="0">
                <a:latin typeface="Arial"/>
                <a:cs typeface="Arial"/>
              </a:rPr>
              <a:t> </a:t>
            </a:r>
            <a:r>
              <a:rPr sz="1400" dirty="0">
                <a:latin typeface="Arial"/>
                <a:cs typeface="Arial"/>
              </a:rPr>
              <a:t>spent</a:t>
            </a:r>
            <a:r>
              <a:rPr sz="1400" spc="-40" dirty="0">
                <a:latin typeface="Arial"/>
                <a:cs typeface="Arial"/>
              </a:rPr>
              <a:t> </a:t>
            </a:r>
            <a:r>
              <a:rPr sz="1400" spc="-25" dirty="0">
                <a:latin typeface="Arial"/>
                <a:cs typeface="Arial"/>
              </a:rPr>
              <a:t>in </a:t>
            </a:r>
            <a:r>
              <a:rPr sz="1400" dirty="0">
                <a:latin typeface="Arial"/>
                <a:cs typeface="Arial"/>
              </a:rPr>
              <a:t>Wealth</a:t>
            </a:r>
            <a:r>
              <a:rPr sz="1400" spc="-30" dirty="0">
                <a:latin typeface="Arial"/>
                <a:cs typeface="Arial"/>
              </a:rPr>
              <a:t> </a:t>
            </a:r>
            <a:r>
              <a:rPr sz="1400" spc="-10" dirty="0">
                <a:latin typeface="Arial"/>
                <a:cs typeface="Arial"/>
              </a:rPr>
              <a:t>Management/Private</a:t>
            </a:r>
            <a:r>
              <a:rPr sz="1400" spc="-20" dirty="0">
                <a:latin typeface="Arial"/>
                <a:cs typeface="Arial"/>
              </a:rPr>
              <a:t> </a:t>
            </a:r>
            <a:r>
              <a:rPr sz="1400" spc="-10" dirty="0">
                <a:latin typeface="Arial"/>
                <a:cs typeface="Arial"/>
              </a:rPr>
              <a:t>Banking.</a:t>
            </a:r>
            <a:r>
              <a:rPr sz="1400" spc="-85" dirty="0">
                <a:latin typeface="Arial"/>
                <a:cs typeface="Arial"/>
              </a:rPr>
              <a:t> </a:t>
            </a:r>
            <a:r>
              <a:rPr sz="1400" dirty="0">
                <a:latin typeface="Arial"/>
                <a:cs typeface="Arial"/>
              </a:rPr>
              <a:t>A</a:t>
            </a:r>
            <a:r>
              <a:rPr sz="1400" spc="-60" dirty="0">
                <a:latin typeface="Arial"/>
                <a:cs typeface="Arial"/>
              </a:rPr>
              <a:t> </a:t>
            </a:r>
            <a:r>
              <a:rPr sz="1400" dirty="0">
                <a:latin typeface="Arial"/>
                <a:cs typeface="Arial"/>
              </a:rPr>
              <a:t>big</a:t>
            </a:r>
            <a:r>
              <a:rPr sz="1400" spc="5" dirty="0">
                <a:latin typeface="Arial"/>
                <a:cs typeface="Arial"/>
              </a:rPr>
              <a:t> </a:t>
            </a:r>
            <a:r>
              <a:rPr sz="1400" dirty="0">
                <a:latin typeface="Arial"/>
                <a:cs typeface="Arial"/>
              </a:rPr>
              <a:t>part</a:t>
            </a:r>
            <a:r>
              <a:rPr sz="1400" spc="5" dirty="0">
                <a:latin typeface="Arial"/>
                <a:cs typeface="Arial"/>
              </a:rPr>
              <a:t> </a:t>
            </a:r>
            <a:r>
              <a:rPr sz="1400" dirty="0">
                <a:latin typeface="Arial"/>
                <a:cs typeface="Arial"/>
              </a:rPr>
              <a:t>of Eduardo’s</a:t>
            </a:r>
            <a:r>
              <a:rPr sz="1400" spc="-25" dirty="0">
                <a:latin typeface="Arial"/>
                <a:cs typeface="Arial"/>
              </a:rPr>
              <a:t> </a:t>
            </a:r>
            <a:r>
              <a:rPr sz="1400" dirty="0">
                <a:latin typeface="Arial"/>
                <a:cs typeface="Arial"/>
              </a:rPr>
              <a:t>experience</a:t>
            </a:r>
            <a:r>
              <a:rPr sz="1400" spc="-15" dirty="0">
                <a:latin typeface="Arial"/>
                <a:cs typeface="Arial"/>
              </a:rPr>
              <a:t> </a:t>
            </a:r>
            <a:r>
              <a:rPr sz="1400" spc="-25" dirty="0">
                <a:latin typeface="Arial"/>
                <a:cs typeface="Arial"/>
              </a:rPr>
              <a:t>is </a:t>
            </a:r>
            <a:r>
              <a:rPr sz="1400" dirty="0">
                <a:latin typeface="Arial"/>
                <a:cs typeface="Arial"/>
              </a:rPr>
              <a:t>working</a:t>
            </a:r>
            <a:r>
              <a:rPr sz="1400" spc="-20" dirty="0">
                <a:latin typeface="Arial"/>
                <a:cs typeface="Arial"/>
              </a:rPr>
              <a:t> </a:t>
            </a:r>
            <a:r>
              <a:rPr sz="1400" dirty="0">
                <a:latin typeface="Arial"/>
                <a:cs typeface="Arial"/>
              </a:rPr>
              <a:t>with international</a:t>
            </a:r>
            <a:r>
              <a:rPr sz="1400" spc="-45" dirty="0">
                <a:latin typeface="Arial"/>
                <a:cs typeface="Arial"/>
              </a:rPr>
              <a:t> </a:t>
            </a:r>
            <a:r>
              <a:rPr sz="1400" dirty="0">
                <a:latin typeface="Arial"/>
                <a:cs typeface="Arial"/>
              </a:rPr>
              <a:t>clients</a:t>
            </a:r>
            <a:r>
              <a:rPr sz="1400" spc="-30" dirty="0">
                <a:latin typeface="Arial"/>
                <a:cs typeface="Arial"/>
              </a:rPr>
              <a:t> </a:t>
            </a:r>
            <a:r>
              <a:rPr sz="1400" dirty="0">
                <a:latin typeface="Arial"/>
                <a:cs typeface="Arial"/>
              </a:rPr>
              <a:t>from</a:t>
            </a:r>
            <a:r>
              <a:rPr sz="1400" spc="-20" dirty="0">
                <a:latin typeface="Arial"/>
                <a:cs typeface="Arial"/>
              </a:rPr>
              <a:t> </a:t>
            </a:r>
            <a:r>
              <a:rPr sz="1400" spc="-10" dirty="0">
                <a:latin typeface="Arial"/>
                <a:cs typeface="Arial"/>
              </a:rPr>
              <a:t>Latin</a:t>
            </a:r>
            <a:r>
              <a:rPr sz="1400" spc="-80" dirty="0">
                <a:latin typeface="Arial"/>
                <a:cs typeface="Arial"/>
              </a:rPr>
              <a:t> </a:t>
            </a:r>
            <a:r>
              <a:rPr sz="1400" dirty="0">
                <a:latin typeface="Arial"/>
                <a:cs typeface="Arial"/>
              </a:rPr>
              <a:t>America</a:t>
            </a:r>
            <a:r>
              <a:rPr sz="1400" spc="-35" dirty="0">
                <a:latin typeface="Arial"/>
                <a:cs typeface="Arial"/>
              </a:rPr>
              <a:t> </a:t>
            </a:r>
            <a:r>
              <a:rPr sz="1400" dirty="0">
                <a:latin typeface="Arial"/>
                <a:cs typeface="Arial"/>
              </a:rPr>
              <a:t>and</a:t>
            </a:r>
            <a:r>
              <a:rPr sz="1400" spc="-25" dirty="0">
                <a:latin typeface="Arial"/>
                <a:cs typeface="Arial"/>
              </a:rPr>
              <a:t> </a:t>
            </a:r>
            <a:r>
              <a:rPr sz="1400" dirty="0">
                <a:latin typeface="Arial"/>
                <a:cs typeface="Arial"/>
              </a:rPr>
              <a:t>he</a:t>
            </a:r>
            <a:r>
              <a:rPr sz="1400" spc="-10" dirty="0">
                <a:latin typeface="Arial"/>
                <a:cs typeface="Arial"/>
              </a:rPr>
              <a:t> </a:t>
            </a:r>
            <a:r>
              <a:rPr sz="1400" dirty="0">
                <a:latin typeface="Arial"/>
                <a:cs typeface="Arial"/>
              </a:rPr>
              <a:t>traveled</a:t>
            </a:r>
            <a:r>
              <a:rPr sz="1400" spc="-25" dirty="0">
                <a:latin typeface="Arial"/>
                <a:cs typeface="Arial"/>
              </a:rPr>
              <a:t> </a:t>
            </a:r>
            <a:r>
              <a:rPr sz="1400" dirty="0">
                <a:latin typeface="Arial"/>
                <a:cs typeface="Arial"/>
              </a:rPr>
              <a:t>for</a:t>
            </a:r>
            <a:r>
              <a:rPr sz="1400" spc="-20" dirty="0">
                <a:latin typeface="Arial"/>
                <a:cs typeface="Arial"/>
              </a:rPr>
              <a:t> </a:t>
            </a:r>
            <a:r>
              <a:rPr sz="1400" spc="-25" dirty="0">
                <a:latin typeface="Arial"/>
                <a:cs typeface="Arial"/>
              </a:rPr>
              <a:t>15 </a:t>
            </a:r>
            <a:r>
              <a:rPr sz="1400" dirty="0">
                <a:latin typeface="Arial"/>
                <a:cs typeface="Arial"/>
              </a:rPr>
              <a:t>years</a:t>
            </a:r>
            <a:r>
              <a:rPr sz="1400" spc="-10" dirty="0">
                <a:latin typeface="Arial"/>
                <a:cs typeface="Arial"/>
              </a:rPr>
              <a:t> </a:t>
            </a:r>
            <a:r>
              <a:rPr sz="1400" dirty="0">
                <a:latin typeface="Arial"/>
                <a:cs typeface="Arial"/>
              </a:rPr>
              <a:t>to</a:t>
            </a:r>
            <a:r>
              <a:rPr sz="1400" spc="-10" dirty="0">
                <a:latin typeface="Arial"/>
                <a:cs typeface="Arial"/>
              </a:rPr>
              <a:t> </a:t>
            </a:r>
            <a:r>
              <a:rPr sz="1400" dirty="0">
                <a:latin typeface="Arial"/>
                <a:cs typeface="Arial"/>
              </a:rPr>
              <a:t>Central</a:t>
            </a:r>
            <a:r>
              <a:rPr sz="1400" spc="-30" dirty="0">
                <a:latin typeface="Arial"/>
                <a:cs typeface="Arial"/>
              </a:rPr>
              <a:t> </a:t>
            </a:r>
            <a:r>
              <a:rPr sz="1400" dirty="0">
                <a:latin typeface="Arial"/>
                <a:cs typeface="Arial"/>
              </a:rPr>
              <a:t>and</a:t>
            </a:r>
            <a:r>
              <a:rPr sz="1400" spc="-25" dirty="0">
                <a:latin typeface="Arial"/>
                <a:cs typeface="Arial"/>
              </a:rPr>
              <a:t> </a:t>
            </a:r>
            <a:r>
              <a:rPr sz="1400" dirty="0">
                <a:latin typeface="Arial"/>
                <a:cs typeface="Arial"/>
              </a:rPr>
              <a:t>South</a:t>
            </a:r>
            <a:r>
              <a:rPr sz="1400" spc="-90" dirty="0">
                <a:latin typeface="Arial"/>
                <a:cs typeface="Arial"/>
              </a:rPr>
              <a:t> </a:t>
            </a:r>
            <a:r>
              <a:rPr sz="1400" dirty="0">
                <a:latin typeface="Arial"/>
                <a:cs typeface="Arial"/>
              </a:rPr>
              <a:t>America</a:t>
            </a:r>
            <a:r>
              <a:rPr sz="1400" spc="-25" dirty="0">
                <a:latin typeface="Arial"/>
                <a:cs typeface="Arial"/>
              </a:rPr>
              <a:t> </a:t>
            </a:r>
            <a:r>
              <a:rPr sz="1400" dirty="0">
                <a:latin typeface="Arial"/>
                <a:cs typeface="Arial"/>
              </a:rPr>
              <a:t>and</a:t>
            </a:r>
            <a:r>
              <a:rPr sz="1400" spc="-25" dirty="0">
                <a:latin typeface="Arial"/>
                <a:cs typeface="Arial"/>
              </a:rPr>
              <a:t> </a:t>
            </a:r>
            <a:r>
              <a:rPr sz="1400" dirty="0">
                <a:latin typeface="Arial"/>
                <a:cs typeface="Arial"/>
              </a:rPr>
              <a:t>the</a:t>
            </a:r>
            <a:r>
              <a:rPr sz="1400" spc="-20" dirty="0">
                <a:latin typeface="Arial"/>
                <a:cs typeface="Arial"/>
              </a:rPr>
              <a:t> </a:t>
            </a:r>
            <a:r>
              <a:rPr sz="1400" spc="-10" dirty="0">
                <a:latin typeface="Arial"/>
                <a:cs typeface="Arial"/>
              </a:rPr>
              <a:t>Caribbean.</a:t>
            </a:r>
            <a:endParaRPr sz="1400" dirty="0">
              <a:latin typeface="Arial"/>
              <a:cs typeface="Arial"/>
            </a:endParaRPr>
          </a:p>
        </p:txBody>
      </p:sp>
      <p:sp>
        <p:nvSpPr>
          <p:cNvPr id="11" name="object 11"/>
          <p:cNvSpPr txBox="1"/>
          <p:nvPr/>
        </p:nvSpPr>
        <p:spPr>
          <a:xfrm>
            <a:off x="2799101" y="4683861"/>
            <a:ext cx="5374640" cy="1520929"/>
          </a:xfrm>
          <a:prstGeom prst="rect">
            <a:avLst/>
          </a:prstGeom>
        </p:spPr>
        <p:txBody>
          <a:bodyPr vert="horz" wrap="square" lIns="0" tIns="12700" rIns="0" bIns="0" rtlCol="0">
            <a:spAutoFit/>
          </a:bodyPr>
          <a:lstStyle/>
          <a:p>
            <a:pPr marL="12700" marR="148590">
              <a:lnSpc>
                <a:spcPct val="100000"/>
              </a:lnSpc>
              <a:spcBef>
                <a:spcPts val="100"/>
              </a:spcBef>
            </a:pPr>
            <a:r>
              <a:rPr sz="1400" dirty="0">
                <a:latin typeface="Arial"/>
                <a:cs typeface="Arial"/>
              </a:rPr>
              <a:t>Eduardo</a:t>
            </a:r>
            <a:r>
              <a:rPr sz="1400" spc="-70" dirty="0">
                <a:latin typeface="Arial"/>
                <a:cs typeface="Arial"/>
              </a:rPr>
              <a:t> </a:t>
            </a:r>
            <a:r>
              <a:rPr sz="1400" dirty="0">
                <a:latin typeface="Arial"/>
                <a:cs typeface="Arial"/>
              </a:rPr>
              <a:t>earned</a:t>
            </a:r>
            <a:r>
              <a:rPr sz="1400" spc="-40" dirty="0">
                <a:latin typeface="Arial"/>
                <a:cs typeface="Arial"/>
              </a:rPr>
              <a:t> </a:t>
            </a:r>
            <a:r>
              <a:rPr sz="1400" dirty="0">
                <a:latin typeface="Arial"/>
                <a:cs typeface="Arial"/>
              </a:rPr>
              <a:t>a</a:t>
            </a:r>
            <a:r>
              <a:rPr sz="1400" spc="-15" dirty="0">
                <a:latin typeface="Arial"/>
                <a:cs typeface="Arial"/>
              </a:rPr>
              <a:t> </a:t>
            </a:r>
            <a:r>
              <a:rPr sz="1400" dirty="0">
                <a:latin typeface="Arial"/>
                <a:cs typeface="Arial"/>
              </a:rPr>
              <a:t>Bachelor’s</a:t>
            </a:r>
            <a:r>
              <a:rPr sz="1400" spc="-35" dirty="0">
                <a:latin typeface="Arial"/>
                <a:cs typeface="Arial"/>
              </a:rPr>
              <a:t> </a:t>
            </a:r>
            <a:r>
              <a:rPr sz="1400" dirty="0">
                <a:latin typeface="Arial"/>
                <a:cs typeface="Arial"/>
              </a:rPr>
              <a:t>Degree</a:t>
            </a:r>
            <a:r>
              <a:rPr sz="1400" spc="-25" dirty="0">
                <a:latin typeface="Arial"/>
                <a:cs typeface="Arial"/>
              </a:rPr>
              <a:t> </a:t>
            </a:r>
            <a:r>
              <a:rPr sz="1400" dirty="0">
                <a:latin typeface="Arial"/>
                <a:cs typeface="Arial"/>
              </a:rPr>
              <a:t>in</a:t>
            </a:r>
            <a:r>
              <a:rPr sz="1400" spc="-15" dirty="0">
                <a:latin typeface="Arial"/>
                <a:cs typeface="Arial"/>
              </a:rPr>
              <a:t> </a:t>
            </a:r>
            <a:r>
              <a:rPr sz="1400" dirty="0">
                <a:latin typeface="Arial"/>
                <a:cs typeface="Arial"/>
              </a:rPr>
              <a:t>international</a:t>
            </a:r>
            <a:r>
              <a:rPr sz="1400" spc="-50" dirty="0">
                <a:latin typeface="Arial"/>
                <a:cs typeface="Arial"/>
              </a:rPr>
              <a:t> </a:t>
            </a:r>
            <a:r>
              <a:rPr sz="1400" dirty="0">
                <a:latin typeface="Arial"/>
                <a:cs typeface="Arial"/>
              </a:rPr>
              <a:t>business</a:t>
            </a:r>
            <a:r>
              <a:rPr sz="1400" spc="-40" dirty="0">
                <a:latin typeface="Arial"/>
                <a:cs typeface="Arial"/>
              </a:rPr>
              <a:t> </a:t>
            </a:r>
            <a:r>
              <a:rPr sz="1400" dirty="0">
                <a:latin typeface="Arial"/>
                <a:cs typeface="Arial"/>
              </a:rPr>
              <a:t>from</a:t>
            </a:r>
            <a:r>
              <a:rPr sz="1400" spc="-85" dirty="0">
                <a:latin typeface="Arial"/>
                <a:cs typeface="Arial"/>
              </a:rPr>
              <a:t> </a:t>
            </a:r>
            <a:r>
              <a:rPr sz="1400" spc="-10" dirty="0">
                <a:latin typeface="Arial"/>
                <a:cs typeface="Arial"/>
              </a:rPr>
              <a:t>American </a:t>
            </a:r>
            <a:r>
              <a:rPr sz="1400" dirty="0">
                <a:latin typeface="Arial"/>
                <a:cs typeface="Arial"/>
              </a:rPr>
              <a:t>University</a:t>
            </a:r>
            <a:r>
              <a:rPr sz="1400" spc="-25" dirty="0">
                <a:latin typeface="Arial"/>
                <a:cs typeface="Arial"/>
              </a:rPr>
              <a:t> </a:t>
            </a:r>
            <a:r>
              <a:rPr sz="1400" dirty="0">
                <a:latin typeface="Arial"/>
                <a:cs typeface="Arial"/>
              </a:rPr>
              <a:t>and</a:t>
            </a:r>
            <a:r>
              <a:rPr sz="1400" spc="-40" dirty="0">
                <a:latin typeface="Arial"/>
                <a:cs typeface="Arial"/>
              </a:rPr>
              <a:t> </a:t>
            </a:r>
            <a:r>
              <a:rPr sz="1400" dirty="0">
                <a:latin typeface="Arial"/>
                <a:cs typeface="Arial"/>
              </a:rPr>
              <a:t>an</a:t>
            </a:r>
            <a:r>
              <a:rPr sz="1400" spc="-15" dirty="0">
                <a:latin typeface="Arial"/>
                <a:cs typeface="Arial"/>
              </a:rPr>
              <a:t> </a:t>
            </a:r>
            <a:r>
              <a:rPr sz="1400" dirty="0">
                <a:latin typeface="Arial"/>
                <a:cs typeface="Arial"/>
              </a:rPr>
              <a:t>MBA</a:t>
            </a:r>
            <a:r>
              <a:rPr sz="1400" spc="-75" dirty="0">
                <a:latin typeface="Arial"/>
                <a:cs typeface="Arial"/>
              </a:rPr>
              <a:t> </a:t>
            </a:r>
            <a:r>
              <a:rPr sz="1400" dirty="0">
                <a:latin typeface="Arial"/>
                <a:cs typeface="Arial"/>
              </a:rPr>
              <a:t>with</a:t>
            </a:r>
            <a:r>
              <a:rPr sz="1400" spc="-10" dirty="0">
                <a:latin typeface="Arial"/>
                <a:cs typeface="Arial"/>
              </a:rPr>
              <a:t> </a:t>
            </a:r>
            <a:r>
              <a:rPr sz="1400" dirty="0">
                <a:latin typeface="Arial"/>
                <a:cs typeface="Arial"/>
              </a:rPr>
              <a:t>a</a:t>
            </a:r>
            <a:r>
              <a:rPr sz="1400" spc="-5" dirty="0">
                <a:latin typeface="Arial"/>
                <a:cs typeface="Arial"/>
              </a:rPr>
              <a:t> </a:t>
            </a:r>
            <a:r>
              <a:rPr sz="1400" dirty="0">
                <a:latin typeface="Arial"/>
                <a:cs typeface="Arial"/>
              </a:rPr>
              <a:t>concentration</a:t>
            </a:r>
            <a:r>
              <a:rPr sz="1400" spc="-40" dirty="0">
                <a:latin typeface="Arial"/>
                <a:cs typeface="Arial"/>
              </a:rPr>
              <a:t> </a:t>
            </a:r>
            <a:r>
              <a:rPr sz="1400" dirty="0">
                <a:latin typeface="Arial"/>
                <a:cs typeface="Arial"/>
              </a:rPr>
              <a:t>in</a:t>
            </a:r>
            <a:r>
              <a:rPr sz="1400" spc="-15" dirty="0">
                <a:latin typeface="Arial"/>
                <a:cs typeface="Arial"/>
              </a:rPr>
              <a:t> </a:t>
            </a:r>
            <a:r>
              <a:rPr sz="1400" dirty="0">
                <a:latin typeface="Arial"/>
                <a:cs typeface="Arial"/>
              </a:rPr>
              <a:t>Finance</a:t>
            </a:r>
            <a:r>
              <a:rPr sz="1400" spc="-40" dirty="0">
                <a:latin typeface="Arial"/>
                <a:cs typeface="Arial"/>
              </a:rPr>
              <a:t> </a:t>
            </a:r>
            <a:r>
              <a:rPr sz="1400" dirty="0">
                <a:latin typeface="Arial"/>
                <a:cs typeface="Arial"/>
              </a:rPr>
              <a:t>from</a:t>
            </a:r>
            <a:r>
              <a:rPr sz="1400" spc="-80" dirty="0">
                <a:latin typeface="Arial"/>
                <a:cs typeface="Arial"/>
              </a:rPr>
              <a:t> </a:t>
            </a:r>
            <a:r>
              <a:rPr sz="1400" spc="-10" dirty="0">
                <a:latin typeface="Arial"/>
                <a:cs typeface="Arial"/>
              </a:rPr>
              <a:t>American </a:t>
            </a:r>
            <a:r>
              <a:rPr sz="1400" dirty="0">
                <a:latin typeface="Arial"/>
                <a:cs typeface="Arial"/>
              </a:rPr>
              <a:t>University in</a:t>
            </a:r>
            <a:r>
              <a:rPr sz="1400" spc="-5" dirty="0">
                <a:latin typeface="Arial"/>
                <a:cs typeface="Arial"/>
              </a:rPr>
              <a:t> </a:t>
            </a:r>
            <a:r>
              <a:rPr sz="1400" spc="-10" dirty="0">
                <a:latin typeface="Arial"/>
                <a:cs typeface="Arial"/>
              </a:rPr>
              <a:t>Washington,</a:t>
            </a:r>
            <a:r>
              <a:rPr sz="1400" spc="-35" dirty="0">
                <a:latin typeface="Arial"/>
                <a:cs typeface="Arial"/>
              </a:rPr>
              <a:t> </a:t>
            </a:r>
            <a:r>
              <a:rPr sz="1400" dirty="0">
                <a:latin typeface="Arial"/>
                <a:cs typeface="Arial"/>
              </a:rPr>
              <a:t>DC as</a:t>
            </a:r>
            <a:r>
              <a:rPr sz="1400" spc="5" dirty="0">
                <a:latin typeface="Arial"/>
                <a:cs typeface="Arial"/>
              </a:rPr>
              <a:t> </a:t>
            </a:r>
            <a:r>
              <a:rPr sz="1400" spc="-20" dirty="0">
                <a:latin typeface="Arial"/>
                <a:cs typeface="Arial"/>
              </a:rPr>
              <a:t>well.</a:t>
            </a:r>
            <a:endParaRPr sz="1400" dirty="0">
              <a:latin typeface="Arial"/>
              <a:cs typeface="Arial"/>
            </a:endParaRPr>
          </a:p>
          <a:p>
            <a:pPr>
              <a:lnSpc>
                <a:spcPct val="100000"/>
              </a:lnSpc>
            </a:pPr>
            <a:endParaRPr sz="1400" dirty="0">
              <a:latin typeface="Arial"/>
              <a:cs typeface="Arial"/>
            </a:endParaRPr>
          </a:p>
          <a:p>
            <a:pPr marL="12700" marR="5080">
              <a:lnSpc>
                <a:spcPct val="100000"/>
              </a:lnSpc>
            </a:pPr>
            <a:r>
              <a:rPr sz="1400" dirty="0">
                <a:latin typeface="Arial"/>
                <a:cs typeface="Arial"/>
              </a:rPr>
              <a:t>Eduardo</a:t>
            </a:r>
            <a:r>
              <a:rPr sz="1400" spc="-65" dirty="0">
                <a:latin typeface="Arial"/>
                <a:cs typeface="Arial"/>
              </a:rPr>
              <a:t> </a:t>
            </a:r>
            <a:r>
              <a:rPr sz="1400" dirty="0">
                <a:latin typeface="Arial"/>
                <a:cs typeface="Arial"/>
              </a:rPr>
              <a:t>moved</a:t>
            </a:r>
            <a:r>
              <a:rPr sz="1400" spc="-30" dirty="0">
                <a:latin typeface="Arial"/>
                <a:cs typeface="Arial"/>
              </a:rPr>
              <a:t> </a:t>
            </a:r>
            <a:r>
              <a:rPr sz="1400" dirty="0">
                <a:latin typeface="Arial"/>
                <a:cs typeface="Arial"/>
              </a:rPr>
              <a:t>to</a:t>
            </a:r>
            <a:r>
              <a:rPr sz="1400" spc="-5" dirty="0">
                <a:latin typeface="Arial"/>
                <a:cs typeface="Arial"/>
              </a:rPr>
              <a:t> </a:t>
            </a:r>
            <a:r>
              <a:rPr sz="1400" dirty="0">
                <a:latin typeface="Arial"/>
                <a:cs typeface="Arial"/>
              </a:rPr>
              <a:t>Jacksonville</a:t>
            </a:r>
            <a:r>
              <a:rPr sz="1400" spc="-35" dirty="0">
                <a:latin typeface="Arial"/>
                <a:cs typeface="Arial"/>
              </a:rPr>
              <a:t> </a:t>
            </a:r>
            <a:r>
              <a:rPr sz="1400" dirty="0">
                <a:latin typeface="Arial"/>
                <a:cs typeface="Arial"/>
              </a:rPr>
              <a:t>from</a:t>
            </a:r>
            <a:r>
              <a:rPr sz="1400" spc="-25" dirty="0">
                <a:latin typeface="Arial"/>
                <a:cs typeface="Arial"/>
              </a:rPr>
              <a:t> </a:t>
            </a:r>
            <a:r>
              <a:rPr sz="1400" dirty="0">
                <a:latin typeface="Arial"/>
                <a:cs typeface="Arial"/>
              </a:rPr>
              <a:t>Miami</a:t>
            </a:r>
            <a:r>
              <a:rPr sz="1400" spc="-25" dirty="0">
                <a:latin typeface="Arial"/>
                <a:cs typeface="Arial"/>
              </a:rPr>
              <a:t> </a:t>
            </a:r>
            <a:r>
              <a:rPr sz="1400" dirty="0">
                <a:latin typeface="Arial"/>
                <a:cs typeface="Arial"/>
              </a:rPr>
              <a:t>in</a:t>
            </a:r>
            <a:r>
              <a:rPr sz="1400" spc="-15" dirty="0">
                <a:latin typeface="Arial"/>
                <a:cs typeface="Arial"/>
              </a:rPr>
              <a:t> </a:t>
            </a:r>
            <a:r>
              <a:rPr sz="1400" dirty="0">
                <a:latin typeface="Arial"/>
                <a:cs typeface="Arial"/>
              </a:rPr>
              <a:t>2015</a:t>
            </a:r>
            <a:r>
              <a:rPr sz="1400" spc="-35" dirty="0">
                <a:latin typeface="Arial"/>
                <a:cs typeface="Arial"/>
              </a:rPr>
              <a:t> </a:t>
            </a:r>
            <a:r>
              <a:rPr sz="1400" dirty="0">
                <a:latin typeface="Arial"/>
                <a:cs typeface="Arial"/>
              </a:rPr>
              <a:t>with</a:t>
            </a:r>
            <a:r>
              <a:rPr sz="1400" spc="5" dirty="0">
                <a:latin typeface="Arial"/>
                <a:cs typeface="Arial"/>
              </a:rPr>
              <a:t> </a:t>
            </a:r>
            <a:r>
              <a:rPr sz="1400" dirty="0">
                <a:latin typeface="Arial"/>
                <a:cs typeface="Arial"/>
              </a:rPr>
              <a:t>his</a:t>
            </a:r>
            <a:r>
              <a:rPr sz="1400" spc="-20" dirty="0">
                <a:latin typeface="Arial"/>
                <a:cs typeface="Arial"/>
              </a:rPr>
              <a:t> </a:t>
            </a:r>
            <a:r>
              <a:rPr sz="1400" dirty="0">
                <a:latin typeface="Arial"/>
                <a:cs typeface="Arial"/>
              </a:rPr>
              <a:t>wife</a:t>
            </a:r>
            <a:r>
              <a:rPr sz="1400" spc="-15" dirty="0">
                <a:latin typeface="Arial"/>
                <a:cs typeface="Arial"/>
              </a:rPr>
              <a:t> </a:t>
            </a:r>
            <a:r>
              <a:rPr sz="1400" dirty="0">
                <a:latin typeface="Arial"/>
                <a:cs typeface="Arial"/>
              </a:rPr>
              <a:t>Dixie</a:t>
            </a:r>
            <a:r>
              <a:rPr sz="1400" spc="-5" dirty="0">
                <a:latin typeface="Arial"/>
                <a:cs typeface="Arial"/>
              </a:rPr>
              <a:t> </a:t>
            </a:r>
            <a:r>
              <a:rPr sz="1400" dirty="0">
                <a:latin typeface="Arial"/>
                <a:cs typeface="Arial"/>
              </a:rPr>
              <a:t>and</a:t>
            </a:r>
            <a:r>
              <a:rPr sz="1400" spc="-25" dirty="0">
                <a:latin typeface="Arial"/>
                <a:cs typeface="Arial"/>
              </a:rPr>
              <a:t> his </a:t>
            </a:r>
            <a:r>
              <a:rPr sz="1400" dirty="0">
                <a:latin typeface="Arial"/>
                <a:cs typeface="Arial"/>
              </a:rPr>
              <a:t>identical</a:t>
            </a:r>
            <a:r>
              <a:rPr sz="1400" spc="-50" dirty="0">
                <a:latin typeface="Arial"/>
                <a:cs typeface="Arial"/>
              </a:rPr>
              <a:t> </a:t>
            </a:r>
            <a:r>
              <a:rPr sz="1400" dirty="0">
                <a:latin typeface="Arial"/>
                <a:cs typeface="Arial"/>
              </a:rPr>
              <a:t>twins,</a:t>
            </a:r>
            <a:r>
              <a:rPr sz="1400" spc="-5" dirty="0">
                <a:latin typeface="Arial"/>
                <a:cs typeface="Arial"/>
              </a:rPr>
              <a:t> </a:t>
            </a:r>
            <a:r>
              <a:rPr sz="1400" dirty="0">
                <a:latin typeface="Arial"/>
                <a:cs typeface="Arial"/>
              </a:rPr>
              <a:t>Lucas</a:t>
            </a:r>
            <a:r>
              <a:rPr sz="1400" spc="-35" dirty="0">
                <a:latin typeface="Arial"/>
                <a:cs typeface="Arial"/>
              </a:rPr>
              <a:t> </a:t>
            </a:r>
            <a:r>
              <a:rPr sz="1400" dirty="0">
                <a:latin typeface="Arial"/>
                <a:cs typeface="Arial"/>
              </a:rPr>
              <a:t>and</a:t>
            </a:r>
            <a:r>
              <a:rPr sz="1400" spc="-30" dirty="0">
                <a:latin typeface="Arial"/>
                <a:cs typeface="Arial"/>
              </a:rPr>
              <a:t> </a:t>
            </a:r>
            <a:r>
              <a:rPr sz="1400" dirty="0">
                <a:latin typeface="Arial"/>
                <a:cs typeface="Arial"/>
              </a:rPr>
              <a:t>Gabriel.</a:t>
            </a:r>
            <a:r>
              <a:rPr sz="1400" spc="-30" dirty="0">
                <a:latin typeface="Arial"/>
                <a:cs typeface="Arial"/>
              </a:rPr>
              <a:t> </a:t>
            </a:r>
            <a:r>
              <a:rPr sz="1400" dirty="0">
                <a:latin typeface="Arial"/>
                <a:cs typeface="Arial"/>
              </a:rPr>
              <a:t>Eduardo</a:t>
            </a:r>
            <a:r>
              <a:rPr sz="1400" spc="-35" dirty="0">
                <a:latin typeface="Arial"/>
                <a:cs typeface="Arial"/>
              </a:rPr>
              <a:t> </a:t>
            </a:r>
            <a:r>
              <a:rPr sz="1400" dirty="0">
                <a:latin typeface="Arial"/>
                <a:cs typeface="Arial"/>
              </a:rPr>
              <a:t>enjoys</a:t>
            </a:r>
            <a:r>
              <a:rPr sz="1400" spc="-35" dirty="0">
                <a:latin typeface="Arial"/>
                <a:cs typeface="Arial"/>
              </a:rPr>
              <a:t> </a:t>
            </a:r>
            <a:r>
              <a:rPr sz="1400" dirty="0">
                <a:latin typeface="Arial"/>
                <a:cs typeface="Arial"/>
              </a:rPr>
              <a:t>tennis</a:t>
            </a:r>
            <a:r>
              <a:rPr sz="1400" spc="-35" dirty="0">
                <a:latin typeface="Arial"/>
                <a:cs typeface="Arial"/>
              </a:rPr>
              <a:t> </a:t>
            </a:r>
            <a:r>
              <a:rPr sz="1400" dirty="0">
                <a:latin typeface="Arial"/>
                <a:cs typeface="Arial"/>
              </a:rPr>
              <a:t>and</a:t>
            </a:r>
            <a:r>
              <a:rPr sz="1400" spc="-30" dirty="0">
                <a:latin typeface="Arial"/>
                <a:cs typeface="Arial"/>
              </a:rPr>
              <a:t> </a:t>
            </a:r>
            <a:r>
              <a:rPr sz="1400" dirty="0">
                <a:latin typeface="Arial"/>
                <a:cs typeface="Arial"/>
              </a:rPr>
              <a:t>is</a:t>
            </a:r>
            <a:r>
              <a:rPr sz="1400" spc="-10" dirty="0">
                <a:latin typeface="Arial"/>
                <a:cs typeface="Arial"/>
              </a:rPr>
              <a:t> </a:t>
            </a:r>
            <a:r>
              <a:rPr sz="1400" dirty="0">
                <a:latin typeface="Arial"/>
                <a:cs typeface="Arial"/>
              </a:rPr>
              <a:t>an</a:t>
            </a:r>
            <a:r>
              <a:rPr sz="1400" spc="-30" dirty="0">
                <a:latin typeface="Arial"/>
                <a:cs typeface="Arial"/>
              </a:rPr>
              <a:t> </a:t>
            </a:r>
            <a:r>
              <a:rPr sz="1400" dirty="0">
                <a:latin typeface="Arial"/>
                <a:cs typeface="Arial"/>
              </a:rPr>
              <a:t>avid </a:t>
            </a:r>
            <a:r>
              <a:rPr sz="1400" spc="-10" dirty="0">
                <a:latin typeface="Arial"/>
                <a:cs typeface="Arial"/>
              </a:rPr>
              <a:t>reader, </a:t>
            </a:r>
            <a:r>
              <a:rPr sz="1400" dirty="0">
                <a:latin typeface="Arial"/>
                <a:cs typeface="Arial"/>
              </a:rPr>
              <a:t>he</a:t>
            </a:r>
            <a:r>
              <a:rPr sz="1400" spc="-15" dirty="0">
                <a:latin typeface="Arial"/>
                <a:cs typeface="Arial"/>
              </a:rPr>
              <a:t> </a:t>
            </a:r>
            <a:r>
              <a:rPr sz="1400" dirty="0">
                <a:latin typeface="Arial"/>
                <a:cs typeface="Arial"/>
              </a:rPr>
              <a:t>also</a:t>
            </a:r>
            <a:r>
              <a:rPr sz="1400" spc="-25" dirty="0">
                <a:latin typeface="Arial"/>
                <a:cs typeface="Arial"/>
              </a:rPr>
              <a:t> </a:t>
            </a:r>
            <a:r>
              <a:rPr sz="1400" dirty="0">
                <a:latin typeface="Arial"/>
                <a:cs typeface="Arial"/>
              </a:rPr>
              <a:t>enjoys</a:t>
            </a:r>
            <a:r>
              <a:rPr sz="1400" spc="-15" dirty="0">
                <a:latin typeface="Arial"/>
                <a:cs typeface="Arial"/>
              </a:rPr>
              <a:t> </a:t>
            </a:r>
            <a:r>
              <a:rPr sz="1400" dirty="0">
                <a:latin typeface="Arial"/>
                <a:cs typeface="Arial"/>
              </a:rPr>
              <a:t>the</a:t>
            </a:r>
            <a:r>
              <a:rPr sz="1400" spc="-25" dirty="0">
                <a:latin typeface="Arial"/>
                <a:cs typeface="Arial"/>
              </a:rPr>
              <a:t> </a:t>
            </a:r>
            <a:r>
              <a:rPr sz="1400" dirty="0">
                <a:latin typeface="Arial"/>
                <a:cs typeface="Arial"/>
              </a:rPr>
              <a:t>history</a:t>
            </a:r>
            <a:r>
              <a:rPr sz="1400" spc="-15" dirty="0">
                <a:latin typeface="Arial"/>
                <a:cs typeface="Arial"/>
              </a:rPr>
              <a:t> </a:t>
            </a:r>
            <a:r>
              <a:rPr sz="1400" dirty="0">
                <a:latin typeface="Arial"/>
                <a:cs typeface="Arial"/>
              </a:rPr>
              <a:t>of </a:t>
            </a:r>
            <a:r>
              <a:rPr sz="1400" spc="-10" dirty="0">
                <a:latin typeface="Arial"/>
                <a:cs typeface="Arial"/>
              </a:rPr>
              <a:t>WWII.</a:t>
            </a:r>
            <a:endParaRPr sz="1400" dirty="0">
              <a:latin typeface="Arial"/>
              <a:cs typeface="Arial"/>
            </a:endParaRPr>
          </a:p>
        </p:txBody>
      </p:sp>
      <p:sp>
        <p:nvSpPr>
          <p:cNvPr id="12" name="object 12"/>
          <p:cNvSpPr txBox="1">
            <a:spLocks noGrp="1"/>
          </p:cNvSpPr>
          <p:nvPr>
            <p:ph type="title"/>
          </p:nvPr>
        </p:nvSpPr>
        <p:spPr>
          <a:xfrm>
            <a:off x="553212" y="374809"/>
            <a:ext cx="7962138" cy="444352"/>
          </a:xfrm>
          <a:prstGeom prst="rect">
            <a:avLst/>
          </a:prstGeom>
        </p:spPr>
        <p:txBody>
          <a:bodyPr vert="horz" wrap="square" lIns="0" tIns="13335" rIns="0" bIns="0" rtlCol="0">
            <a:spAutoFit/>
          </a:bodyPr>
          <a:lstStyle/>
          <a:p>
            <a:pPr marL="12700">
              <a:lnSpc>
                <a:spcPct val="100000"/>
              </a:lnSpc>
              <a:spcBef>
                <a:spcPts val="105"/>
              </a:spcBef>
            </a:pPr>
            <a:r>
              <a:rPr sz="2800" spc="-25" dirty="0"/>
              <a:t>Your</a:t>
            </a:r>
            <a:r>
              <a:rPr sz="2800" spc="-75" dirty="0"/>
              <a:t> </a:t>
            </a:r>
            <a:r>
              <a:rPr sz="2800" dirty="0"/>
              <a:t>Wealth</a:t>
            </a:r>
            <a:r>
              <a:rPr sz="2800" spc="-75" dirty="0"/>
              <a:t> </a:t>
            </a:r>
            <a:r>
              <a:rPr sz="2800" dirty="0"/>
              <a:t>Management</a:t>
            </a:r>
            <a:r>
              <a:rPr sz="2800" spc="-135" dirty="0"/>
              <a:t> </a:t>
            </a:r>
            <a:r>
              <a:rPr sz="2800" spc="-20" dirty="0"/>
              <a:t>Team</a:t>
            </a:r>
          </a:p>
        </p:txBody>
      </p:sp>
      <p:pic>
        <p:nvPicPr>
          <p:cNvPr id="13" name="object 13"/>
          <p:cNvPicPr/>
          <p:nvPr/>
        </p:nvPicPr>
        <p:blipFill>
          <a:blip r:embed="rId3" cstate="print"/>
          <a:stretch>
            <a:fillRect/>
          </a:stretch>
        </p:blipFill>
        <p:spPr>
          <a:xfrm>
            <a:off x="463295" y="1021080"/>
            <a:ext cx="1475232" cy="1417320"/>
          </a:xfrm>
          <a:prstGeom prst="rect">
            <a:avLst/>
          </a:prstGeom>
        </p:spPr>
      </p:pic>
      <p:sp>
        <p:nvSpPr>
          <p:cNvPr id="17" name="Slide Number Placeholder 16">
            <a:extLst>
              <a:ext uri="{FF2B5EF4-FFF2-40B4-BE49-F238E27FC236}">
                <a16:creationId xmlns:a16="http://schemas.microsoft.com/office/drawing/2014/main" id="{346FDC12-73EF-1D1D-EC10-E51611F7CDE1}"/>
              </a:ext>
            </a:extLst>
          </p:cNvPr>
          <p:cNvSpPr>
            <a:spLocks noGrp="1"/>
          </p:cNvSpPr>
          <p:nvPr>
            <p:ph type="sldNum" sz="quarter" idx="12"/>
          </p:nvPr>
        </p:nvSpPr>
        <p:spPr>
          <a:xfrm>
            <a:off x="6584392" y="6492875"/>
            <a:ext cx="2057400" cy="365125"/>
          </a:xfrm>
        </p:spPr>
        <p:txBody>
          <a:bodyPr/>
          <a:lstStyle/>
          <a:p>
            <a:fld id="{9AD08874-B085-4839-A939-B8EB998B4FF4}" type="slidenum">
              <a:rPr lang="en-US" smtClean="0"/>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129017" y="6630321"/>
            <a:ext cx="651510" cy="177800"/>
          </a:xfrm>
          <a:prstGeom prst="rect">
            <a:avLst/>
          </a:prstGeom>
        </p:spPr>
        <p:txBody>
          <a:bodyPr vert="horz" wrap="square" lIns="0" tIns="12065" rIns="0" bIns="0" rtlCol="0">
            <a:spAutoFit/>
          </a:bodyPr>
          <a:lstStyle/>
          <a:p>
            <a:pPr marL="12700">
              <a:lnSpc>
                <a:spcPct val="100000"/>
              </a:lnSpc>
              <a:spcBef>
                <a:spcPts val="95"/>
              </a:spcBef>
            </a:pPr>
            <a:r>
              <a:rPr sz="1000" dirty="0">
                <a:solidFill>
                  <a:srgbClr val="008000"/>
                </a:solidFill>
                <a:latin typeface="Calibri"/>
                <a:cs typeface="Calibri"/>
              </a:rPr>
              <a:t>Internal</a:t>
            </a:r>
            <a:r>
              <a:rPr sz="1000" spc="-55" dirty="0">
                <a:solidFill>
                  <a:srgbClr val="008000"/>
                </a:solidFill>
                <a:latin typeface="Calibri"/>
                <a:cs typeface="Calibri"/>
              </a:rPr>
              <a:t> </a:t>
            </a:r>
            <a:r>
              <a:rPr sz="1000" spc="-25" dirty="0">
                <a:solidFill>
                  <a:srgbClr val="008000"/>
                </a:solidFill>
                <a:latin typeface="Calibri"/>
                <a:cs typeface="Calibri"/>
              </a:rPr>
              <a:t>Use</a:t>
            </a:r>
            <a:endParaRPr sz="1000" dirty="0">
              <a:latin typeface="Calibri"/>
              <a:cs typeface="Calibri"/>
            </a:endParaRPr>
          </a:p>
        </p:txBody>
      </p:sp>
      <p:sp>
        <p:nvSpPr>
          <p:cNvPr id="8" name="object 8"/>
          <p:cNvSpPr txBox="1"/>
          <p:nvPr/>
        </p:nvSpPr>
        <p:spPr>
          <a:xfrm>
            <a:off x="560285" y="2613226"/>
            <a:ext cx="1959610" cy="780415"/>
          </a:xfrm>
          <a:prstGeom prst="rect">
            <a:avLst/>
          </a:prstGeom>
        </p:spPr>
        <p:txBody>
          <a:bodyPr vert="horz" wrap="square" lIns="0" tIns="30480" rIns="0" bIns="0" rtlCol="0">
            <a:spAutoFit/>
          </a:bodyPr>
          <a:lstStyle/>
          <a:p>
            <a:pPr marL="12700">
              <a:lnSpc>
                <a:spcPct val="100000"/>
              </a:lnSpc>
              <a:spcBef>
                <a:spcPts val="240"/>
              </a:spcBef>
            </a:pPr>
            <a:r>
              <a:rPr sz="1200" b="1" dirty="0">
                <a:latin typeface="Arial"/>
                <a:cs typeface="Arial"/>
              </a:rPr>
              <a:t>Stephen</a:t>
            </a:r>
            <a:r>
              <a:rPr sz="1200" b="1" spc="-10" dirty="0">
                <a:latin typeface="Arial"/>
                <a:cs typeface="Arial"/>
              </a:rPr>
              <a:t> </a:t>
            </a:r>
            <a:r>
              <a:rPr sz="1200" b="1" dirty="0">
                <a:latin typeface="Arial"/>
                <a:cs typeface="Arial"/>
              </a:rPr>
              <a:t>M.</a:t>
            </a:r>
            <a:r>
              <a:rPr sz="1200" b="1" spc="-5" dirty="0">
                <a:latin typeface="Arial"/>
                <a:cs typeface="Arial"/>
              </a:rPr>
              <a:t> </a:t>
            </a:r>
            <a:r>
              <a:rPr sz="1200" b="1" spc="-10" dirty="0">
                <a:latin typeface="Arial"/>
                <a:cs typeface="Arial"/>
              </a:rPr>
              <a:t>Johnson</a:t>
            </a:r>
            <a:endParaRPr sz="1200" dirty="0">
              <a:latin typeface="Arial"/>
              <a:cs typeface="Arial"/>
            </a:endParaRPr>
          </a:p>
          <a:p>
            <a:pPr marL="12700" marR="982980">
              <a:lnSpc>
                <a:spcPct val="110000"/>
              </a:lnSpc>
              <a:spcBef>
                <a:spcPts val="5"/>
              </a:spcBef>
            </a:pPr>
            <a:r>
              <a:rPr sz="1100" dirty="0">
                <a:latin typeface="Arial"/>
                <a:cs typeface="Arial"/>
              </a:rPr>
              <a:t>Trust</a:t>
            </a:r>
            <a:r>
              <a:rPr sz="1100" spc="-45" dirty="0">
                <a:latin typeface="Arial"/>
                <a:cs typeface="Arial"/>
              </a:rPr>
              <a:t> </a:t>
            </a:r>
            <a:r>
              <a:rPr sz="1100" spc="-10" dirty="0">
                <a:latin typeface="Arial"/>
                <a:cs typeface="Arial"/>
              </a:rPr>
              <a:t>Advisor </a:t>
            </a:r>
            <a:r>
              <a:rPr sz="1100" dirty="0">
                <a:latin typeface="Arial"/>
                <a:cs typeface="Arial"/>
              </a:rPr>
              <a:t>(904)</a:t>
            </a:r>
            <a:r>
              <a:rPr sz="1100" spc="-15" dirty="0">
                <a:latin typeface="Arial"/>
                <a:cs typeface="Arial"/>
              </a:rPr>
              <a:t> </a:t>
            </a:r>
            <a:r>
              <a:rPr sz="1100" spc="-10" dirty="0">
                <a:latin typeface="Arial"/>
                <a:cs typeface="Arial"/>
              </a:rPr>
              <a:t>565-</a:t>
            </a:r>
            <a:r>
              <a:rPr sz="1100" spc="-20" dirty="0">
                <a:latin typeface="Arial"/>
                <a:cs typeface="Arial"/>
              </a:rPr>
              <a:t>7975</a:t>
            </a:r>
            <a:endParaRPr sz="1100" dirty="0">
              <a:latin typeface="Arial"/>
              <a:cs typeface="Arial"/>
            </a:endParaRPr>
          </a:p>
          <a:p>
            <a:pPr marL="12700">
              <a:lnSpc>
                <a:spcPct val="100000"/>
              </a:lnSpc>
              <a:spcBef>
                <a:spcPts val="135"/>
              </a:spcBef>
            </a:pPr>
            <a:r>
              <a:rPr sz="1100" spc="-10" dirty="0">
                <a:latin typeface="Arial"/>
                <a:cs typeface="Arial"/>
                <a:hlinkClick r:id="rId2"/>
              </a:rPr>
              <a:t>stephen.johnson@regions.com</a:t>
            </a:r>
            <a:endParaRPr sz="1100" dirty="0">
              <a:latin typeface="Arial"/>
              <a:cs typeface="Arial"/>
            </a:endParaRPr>
          </a:p>
        </p:txBody>
      </p:sp>
      <p:sp>
        <p:nvSpPr>
          <p:cNvPr id="9" name="object 9"/>
          <p:cNvSpPr txBox="1"/>
          <p:nvPr/>
        </p:nvSpPr>
        <p:spPr>
          <a:xfrm>
            <a:off x="2686051" y="930153"/>
            <a:ext cx="5376545" cy="5814412"/>
          </a:xfrm>
          <a:prstGeom prst="rect">
            <a:avLst/>
          </a:prstGeom>
        </p:spPr>
        <p:txBody>
          <a:bodyPr vert="horz" wrap="square" lIns="0" tIns="12700" rIns="0" bIns="0" rtlCol="0">
            <a:spAutoFit/>
          </a:bodyPr>
          <a:lstStyle/>
          <a:p>
            <a:pPr marL="299085" marR="93345" indent="-287020">
              <a:buChar char="•"/>
              <a:tabLst>
                <a:tab pos="299720" algn="l"/>
                <a:tab pos="300355" algn="l"/>
              </a:tabLst>
            </a:pPr>
            <a:r>
              <a:rPr sz="1300" dirty="0">
                <a:latin typeface="Arial"/>
                <a:cs typeface="Arial"/>
              </a:rPr>
              <a:t>As</a:t>
            </a:r>
            <a:r>
              <a:rPr sz="1300" spc="-25" dirty="0">
                <a:latin typeface="Arial"/>
                <a:cs typeface="Arial"/>
              </a:rPr>
              <a:t> </a:t>
            </a:r>
            <a:r>
              <a:rPr sz="1300" dirty="0">
                <a:latin typeface="Arial"/>
                <a:cs typeface="Arial"/>
              </a:rPr>
              <a:t>an</a:t>
            </a:r>
            <a:r>
              <a:rPr sz="1300" spc="-40" dirty="0">
                <a:latin typeface="Arial"/>
                <a:cs typeface="Arial"/>
              </a:rPr>
              <a:t> </a:t>
            </a:r>
            <a:r>
              <a:rPr sz="1300" dirty="0">
                <a:latin typeface="Arial"/>
                <a:cs typeface="Arial"/>
              </a:rPr>
              <a:t>integral</a:t>
            </a:r>
            <a:r>
              <a:rPr sz="1300" spc="-20" dirty="0">
                <a:latin typeface="Arial"/>
                <a:cs typeface="Arial"/>
              </a:rPr>
              <a:t> </a:t>
            </a:r>
            <a:r>
              <a:rPr sz="1300" dirty="0">
                <a:latin typeface="Arial"/>
                <a:cs typeface="Arial"/>
              </a:rPr>
              <a:t>part</a:t>
            </a:r>
            <a:r>
              <a:rPr sz="1300" spc="-20" dirty="0">
                <a:latin typeface="Arial"/>
                <a:cs typeface="Arial"/>
              </a:rPr>
              <a:t> </a:t>
            </a:r>
            <a:r>
              <a:rPr sz="1300" dirty="0">
                <a:latin typeface="Arial"/>
                <a:cs typeface="Arial"/>
              </a:rPr>
              <a:t>of</a:t>
            </a:r>
            <a:r>
              <a:rPr sz="1300" spc="-40" dirty="0">
                <a:latin typeface="Arial"/>
                <a:cs typeface="Arial"/>
              </a:rPr>
              <a:t> </a:t>
            </a:r>
            <a:r>
              <a:rPr sz="1300" dirty="0">
                <a:latin typeface="Arial"/>
                <a:cs typeface="Arial"/>
              </a:rPr>
              <a:t>the</a:t>
            </a:r>
            <a:r>
              <a:rPr sz="1300" spc="-30" dirty="0">
                <a:latin typeface="Arial"/>
                <a:cs typeface="Arial"/>
              </a:rPr>
              <a:t> </a:t>
            </a:r>
            <a:r>
              <a:rPr sz="1300" dirty="0">
                <a:latin typeface="Arial"/>
                <a:cs typeface="Arial"/>
              </a:rPr>
              <a:t>strong</a:t>
            </a:r>
            <a:r>
              <a:rPr sz="1300" spc="-35" dirty="0">
                <a:latin typeface="Arial"/>
                <a:cs typeface="Arial"/>
              </a:rPr>
              <a:t> </a:t>
            </a:r>
            <a:r>
              <a:rPr sz="1300" dirty="0">
                <a:latin typeface="Arial"/>
                <a:cs typeface="Arial"/>
              </a:rPr>
              <a:t>wealth</a:t>
            </a:r>
            <a:r>
              <a:rPr sz="1300" spc="-10" dirty="0">
                <a:latin typeface="Arial"/>
                <a:cs typeface="Arial"/>
              </a:rPr>
              <a:t> management</a:t>
            </a:r>
            <a:r>
              <a:rPr sz="1300" spc="-55" dirty="0">
                <a:latin typeface="Arial"/>
                <a:cs typeface="Arial"/>
              </a:rPr>
              <a:t> </a:t>
            </a:r>
            <a:r>
              <a:rPr sz="1300" dirty="0">
                <a:latin typeface="Arial"/>
                <a:cs typeface="Arial"/>
              </a:rPr>
              <a:t>team</a:t>
            </a:r>
            <a:r>
              <a:rPr sz="1300" spc="-30" dirty="0">
                <a:latin typeface="Arial"/>
                <a:cs typeface="Arial"/>
              </a:rPr>
              <a:t> </a:t>
            </a:r>
            <a:r>
              <a:rPr sz="1300" dirty="0">
                <a:latin typeface="Arial"/>
                <a:cs typeface="Arial"/>
              </a:rPr>
              <a:t>in</a:t>
            </a:r>
            <a:r>
              <a:rPr sz="1300" spc="-10" dirty="0">
                <a:latin typeface="Arial"/>
                <a:cs typeface="Arial"/>
              </a:rPr>
              <a:t> Jacksonville,</a:t>
            </a:r>
            <a:r>
              <a:rPr sz="1300" spc="-30" dirty="0">
                <a:latin typeface="Arial"/>
                <a:cs typeface="Arial"/>
              </a:rPr>
              <a:t> </a:t>
            </a:r>
            <a:r>
              <a:rPr sz="1300" spc="-10" dirty="0">
                <a:latin typeface="Arial"/>
                <a:cs typeface="Arial"/>
              </a:rPr>
              <a:t>Florida, Stephen</a:t>
            </a:r>
            <a:r>
              <a:rPr sz="1300" spc="-40" dirty="0">
                <a:latin typeface="Arial"/>
                <a:cs typeface="Arial"/>
              </a:rPr>
              <a:t> </a:t>
            </a:r>
            <a:r>
              <a:rPr sz="1300" spc="-10" dirty="0">
                <a:latin typeface="Arial"/>
                <a:cs typeface="Arial"/>
              </a:rPr>
              <a:t>Johnson</a:t>
            </a:r>
            <a:r>
              <a:rPr sz="1300" spc="-50" dirty="0">
                <a:latin typeface="Arial"/>
                <a:cs typeface="Arial"/>
              </a:rPr>
              <a:t> </a:t>
            </a:r>
            <a:r>
              <a:rPr sz="1300" dirty="0">
                <a:latin typeface="Arial"/>
                <a:cs typeface="Arial"/>
              </a:rPr>
              <a:t>serves</a:t>
            </a:r>
            <a:r>
              <a:rPr sz="1300" spc="-35" dirty="0">
                <a:latin typeface="Arial"/>
                <a:cs typeface="Arial"/>
              </a:rPr>
              <a:t> </a:t>
            </a:r>
            <a:r>
              <a:rPr sz="1300" dirty="0">
                <a:latin typeface="Arial"/>
                <a:cs typeface="Arial"/>
              </a:rPr>
              <a:t>as</a:t>
            </a:r>
            <a:r>
              <a:rPr sz="1300" spc="-25" dirty="0">
                <a:latin typeface="Arial"/>
                <a:cs typeface="Arial"/>
              </a:rPr>
              <a:t> </a:t>
            </a:r>
            <a:r>
              <a:rPr sz="1300" dirty="0">
                <a:latin typeface="Arial"/>
                <a:cs typeface="Arial"/>
              </a:rPr>
              <a:t>the</a:t>
            </a:r>
            <a:r>
              <a:rPr sz="1300" spc="-35" dirty="0">
                <a:latin typeface="Arial"/>
                <a:cs typeface="Arial"/>
              </a:rPr>
              <a:t> </a:t>
            </a:r>
            <a:r>
              <a:rPr sz="1300" dirty="0">
                <a:latin typeface="Arial"/>
                <a:cs typeface="Arial"/>
              </a:rPr>
              <a:t>Vice</a:t>
            </a:r>
            <a:r>
              <a:rPr sz="1300" spc="-20" dirty="0">
                <a:latin typeface="Arial"/>
                <a:cs typeface="Arial"/>
              </a:rPr>
              <a:t> </a:t>
            </a:r>
            <a:r>
              <a:rPr sz="1300" spc="-10" dirty="0">
                <a:latin typeface="Arial"/>
                <a:cs typeface="Arial"/>
              </a:rPr>
              <a:t>President,</a:t>
            </a:r>
            <a:r>
              <a:rPr sz="1300" spc="-30" dirty="0">
                <a:latin typeface="Arial"/>
                <a:cs typeface="Arial"/>
              </a:rPr>
              <a:t> </a:t>
            </a:r>
            <a:r>
              <a:rPr sz="1300" dirty="0">
                <a:latin typeface="Arial"/>
                <a:cs typeface="Arial"/>
              </a:rPr>
              <a:t>Trust</a:t>
            </a:r>
            <a:r>
              <a:rPr sz="1300" spc="-45" dirty="0">
                <a:latin typeface="Arial"/>
                <a:cs typeface="Arial"/>
              </a:rPr>
              <a:t> </a:t>
            </a:r>
            <a:r>
              <a:rPr sz="1300" dirty="0">
                <a:latin typeface="Arial"/>
                <a:cs typeface="Arial"/>
              </a:rPr>
              <a:t>Advisor,</a:t>
            </a:r>
            <a:r>
              <a:rPr sz="1300" spc="-25" dirty="0">
                <a:latin typeface="Arial"/>
                <a:cs typeface="Arial"/>
              </a:rPr>
              <a:t> </a:t>
            </a:r>
            <a:r>
              <a:rPr sz="1300" dirty="0">
                <a:latin typeface="Arial"/>
                <a:cs typeface="Arial"/>
              </a:rPr>
              <a:t>where</a:t>
            </a:r>
            <a:r>
              <a:rPr sz="1300" spc="-25" dirty="0">
                <a:latin typeface="Arial"/>
                <a:cs typeface="Arial"/>
              </a:rPr>
              <a:t> </a:t>
            </a:r>
            <a:r>
              <a:rPr sz="1300" dirty="0">
                <a:latin typeface="Arial"/>
                <a:cs typeface="Arial"/>
              </a:rPr>
              <a:t>he</a:t>
            </a:r>
            <a:r>
              <a:rPr sz="1300" spc="-40" dirty="0">
                <a:latin typeface="Arial"/>
                <a:cs typeface="Arial"/>
              </a:rPr>
              <a:t> </a:t>
            </a:r>
            <a:r>
              <a:rPr sz="1300" dirty="0">
                <a:latin typeface="Arial"/>
                <a:cs typeface="Arial"/>
              </a:rPr>
              <a:t>specializes</a:t>
            </a:r>
            <a:r>
              <a:rPr sz="1300" spc="15" dirty="0">
                <a:latin typeface="Arial"/>
                <a:cs typeface="Arial"/>
              </a:rPr>
              <a:t> </a:t>
            </a:r>
            <a:r>
              <a:rPr sz="1300" spc="-25" dirty="0">
                <a:latin typeface="Arial"/>
                <a:cs typeface="Arial"/>
              </a:rPr>
              <a:t>in </a:t>
            </a:r>
            <a:r>
              <a:rPr sz="1300" dirty="0">
                <a:latin typeface="Arial"/>
                <a:cs typeface="Arial"/>
              </a:rPr>
              <a:t>advising</a:t>
            </a:r>
            <a:r>
              <a:rPr sz="1300" spc="-30" dirty="0">
                <a:latin typeface="Arial"/>
                <a:cs typeface="Arial"/>
              </a:rPr>
              <a:t> </a:t>
            </a:r>
            <a:r>
              <a:rPr sz="1300" dirty="0">
                <a:latin typeface="Arial"/>
                <a:cs typeface="Arial"/>
              </a:rPr>
              <a:t>clients</a:t>
            </a:r>
            <a:r>
              <a:rPr sz="1300" spc="-30" dirty="0">
                <a:latin typeface="Arial"/>
                <a:cs typeface="Arial"/>
              </a:rPr>
              <a:t> </a:t>
            </a:r>
            <a:r>
              <a:rPr sz="1300" dirty="0">
                <a:latin typeface="Arial"/>
                <a:cs typeface="Arial"/>
              </a:rPr>
              <a:t>in</a:t>
            </a:r>
            <a:r>
              <a:rPr sz="1300" spc="-30" dirty="0">
                <a:latin typeface="Arial"/>
                <a:cs typeface="Arial"/>
              </a:rPr>
              <a:t> </a:t>
            </a:r>
            <a:r>
              <a:rPr sz="1300" dirty="0">
                <a:latin typeface="Arial"/>
                <a:cs typeface="Arial"/>
              </a:rPr>
              <a:t>all</a:t>
            </a:r>
            <a:r>
              <a:rPr sz="1300" spc="-20" dirty="0">
                <a:latin typeface="Arial"/>
                <a:cs typeface="Arial"/>
              </a:rPr>
              <a:t> </a:t>
            </a:r>
            <a:r>
              <a:rPr sz="1300" dirty="0">
                <a:latin typeface="Arial"/>
                <a:cs typeface="Arial"/>
              </a:rPr>
              <a:t>aspects</a:t>
            </a:r>
            <a:r>
              <a:rPr sz="1300" spc="-40" dirty="0">
                <a:latin typeface="Arial"/>
                <a:cs typeface="Arial"/>
              </a:rPr>
              <a:t> </a:t>
            </a:r>
            <a:r>
              <a:rPr sz="1300" dirty="0">
                <a:latin typeface="Arial"/>
                <a:cs typeface="Arial"/>
              </a:rPr>
              <a:t>of</a:t>
            </a:r>
            <a:r>
              <a:rPr sz="1300" spc="-35" dirty="0">
                <a:latin typeface="Arial"/>
                <a:cs typeface="Arial"/>
              </a:rPr>
              <a:t> </a:t>
            </a:r>
            <a:r>
              <a:rPr sz="1300" dirty="0">
                <a:latin typeface="Arial"/>
                <a:cs typeface="Arial"/>
              </a:rPr>
              <a:t>Estate</a:t>
            </a:r>
            <a:r>
              <a:rPr sz="1300" spc="-45" dirty="0">
                <a:latin typeface="Arial"/>
                <a:cs typeface="Arial"/>
              </a:rPr>
              <a:t> </a:t>
            </a:r>
            <a:r>
              <a:rPr sz="1300" spc="-10" dirty="0">
                <a:latin typeface="Arial"/>
                <a:cs typeface="Arial"/>
              </a:rPr>
              <a:t>Planning</a:t>
            </a:r>
            <a:r>
              <a:rPr sz="1300" spc="-15" dirty="0">
                <a:latin typeface="Arial"/>
                <a:cs typeface="Arial"/>
              </a:rPr>
              <a:t> </a:t>
            </a:r>
            <a:r>
              <a:rPr sz="1300" dirty="0">
                <a:latin typeface="Arial"/>
                <a:cs typeface="Arial"/>
              </a:rPr>
              <a:t>and</a:t>
            </a:r>
            <a:r>
              <a:rPr sz="1300" spc="-40" dirty="0">
                <a:latin typeface="Arial"/>
                <a:cs typeface="Arial"/>
              </a:rPr>
              <a:t> </a:t>
            </a:r>
            <a:r>
              <a:rPr sz="1300" dirty="0">
                <a:latin typeface="Arial"/>
                <a:cs typeface="Arial"/>
              </a:rPr>
              <a:t>Tax</a:t>
            </a:r>
            <a:r>
              <a:rPr sz="1300" spc="-45" dirty="0">
                <a:latin typeface="Arial"/>
                <a:cs typeface="Arial"/>
              </a:rPr>
              <a:t> </a:t>
            </a:r>
            <a:r>
              <a:rPr sz="1300" dirty="0">
                <a:latin typeface="Arial"/>
                <a:cs typeface="Arial"/>
              </a:rPr>
              <a:t>&amp;</a:t>
            </a:r>
            <a:r>
              <a:rPr sz="1300" spc="-40" dirty="0">
                <a:latin typeface="Arial"/>
                <a:cs typeface="Arial"/>
              </a:rPr>
              <a:t> </a:t>
            </a:r>
            <a:r>
              <a:rPr sz="1300" dirty="0">
                <a:latin typeface="Arial"/>
                <a:cs typeface="Arial"/>
              </a:rPr>
              <a:t>Gift</a:t>
            </a:r>
            <a:r>
              <a:rPr sz="1300" spc="-45" dirty="0">
                <a:latin typeface="Arial"/>
                <a:cs typeface="Arial"/>
              </a:rPr>
              <a:t> </a:t>
            </a:r>
            <a:r>
              <a:rPr sz="1300" spc="-10" dirty="0">
                <a:latin typeface="Arial"/>
                <a:cs typeface="Arial"/>
              </a:rPr>
              <a:t>Planning,</a:t>
            </a:r>
            <a:r>
              <a:rPr sz="1300" spc="-30" dirty="0">
                <a:latin typeface="Arial"/>
                <a:cs typeface="Arial"/>
              </a:rPr>
              <a:t> </a:t>
            </a:r>
            <a:r>
              <a:rPr sz="1300" dirty="0">
                <a:latin typeface="Arial"/>
                <a:cs typeface="Arial"/>
              </a:rPr>
              <a:t>along</a:t>
            </a:r>
            <a:r>
              <a:rPr sz="1300" spc="-35" dirty="0">
                <a:latin typeface="Arial"/>
                <a:cs typeface="Arial"/>
              </a:rPr>
              <a:t> </a:t>
            </a:r>
            <a:r>
              <a:rPr sz="1300" dirty="0">
                <a:latin typeface="Arial"/>
                <a:cs typeface="Arial"/>
              </a:rPr>
              <a:t>with</a:t>
            </a:r>
            <a:r>
              <a:rPr sz="1300" spc="-20" dirty="0">
                <a:latin typeface="Arial"/>
                <a:cs typeface="Arial"/>
              </a:rPr>
              <a:t> </a:t>
            </a:r>
            <a:r>
              <a:rPr sz="1300" spc="-25" dirty="0">
                <a:latin typeface="Arial"/>
                <a:cs typeface="Arial"/>
              </a:rPr>
              <a:t>the </a:t>
            </a:r>
            <a:r>
              <a:rPr sz="1300" spc="-10" dirty="0">
                <a:latin typeface="Arial"/>
                <a:cs typeface="Arial"/>
              </a:rPr>
              <a:t>prudent</a:t>
            </a:r>
            <a:r>
              <a:rPr sz="1300" spc="-45" dirty="0">
                <a:latin typeface="Arial"/>
                <a:cs typeface="Arial"/>
              </a:rPr>
              <a:t> </a:t>
            </a:r>
            <a:r>
              <a:rPr sz="1300" dirty="0">
                <a:latin typeface="Arial"/>
                <a:cs typeface="Arial"/>
              </a:rPr>
              <a:t>Fiduciary</a:t>
            </a:r>
            <a:r>
              <a:rPr sz="1300" spc="-10" dirty="0">
                <a:latin typeface="Arial"/>
                <a:cs typeface="Arial"/>
              </a:rPr>
              <a:t> administration</a:t>
            </a:r>
            <a:r>
              <a:rPr sz="1300" spc="-40" dirty="0">
                <a:latin typeface="Arial"/>
                <a:cs typeface="Arial"/>
              </a:rPr>
              <a:t> </a:t>
            </a:r>
            <a:r>
              <a:rPr sz="1300" dirty="0">
                <a:latin typeface="Arial"/>
                <a:cs typeface="Arial"/>
              </a:rPr>
              <a:t>of</a:t>
            </a:r>
            <a:r>
              <a:rPr sz="1300" spc="-30" dirty="0">
                <a:latin typeface="Arial"/>
                <a:cs typeface="Arial"/>
              </a:rPr>
              <a:t> </a:t>
            </a:r>
            <a:r>
              <a:rPr sz="1300" dirty="0">
                <a:latin typeface="Arial"/>
                <a:cs typeface="Arial"/>
              </a:rPr>
              <a:t>many</a:t>
            </a:r>
            <a:r>
              <a:rPr sz="1300" spc="-40" dirty="0">
                <a:latin typeface="Arial"/>
                <a:cs typeface="Arial"/>
              </a:rPr>
              <a:t> </a:t>
            </a:r>
            <a:r>
              <a:rPr sz="1300" dirty="0">
                <a:latin typeface="Arial"/>
                <a:cs typeface="Arial"/>
              </a:rPr>
              <a:t>types</a:t>
            </a:r>
            <a:r>
              <a:rPr sz="1300" spc="5" dirty="0">
                <a:latin typeface="Arial"/>
                <a:cs typeface="Arial"/>
              </a:rPr>
              <a:t> </a:t>
            </a:r>
            <a:r>
              <a:rPr sz="1300" dirty="0">
                <a:latin typeface="Arial"/>
                <a:cs typeface="Arial"/>
              </a:rPr>
              <a:t>of</a:t>
            </a:r>
            <a:r>
              <a:rPr sz="1300" spc="-40" dirty="0">
                <a:latin typeface="Arial"/>
                <a:cs typeface="Arial"/>
              </a:rPr>
              <a:t> </a:t>
            </a:r>
            <a:r>
              <a:rPr sz="1300" dirty="0">
                <a:latin typeface="Arial"/>
                <a:cs typeface="Arial"/>
              </a:rPr>
              <a:t>Trust</a:t>
            </a:r>
            <a:r>
              <a:rPr sz="1300" spc="-45" dirty="0">
                <a:latin typeface="Arial"/>
                <a:cs typeface="Arial"/>
              </a:rPr>
              <a:t> </a:t>
            </a:r>
            <a:r>
              <a:rPr sz="1300" dirty="0">
                <a:latin typeface="Arial"/>
                <a:cs typeface="Arial"/>
              </a:rPr>
              <a:t>vehicles.</a:t>
            </a:r>
            <a:r>
              <a:rPr sz="1300" spc="-10" dirty="0">
                <a:latin typeface="Arial"/>
                <a:cs typeface="Arial"/>
              </a:rPr>
              <a:t> </a:t>
            </a:r>
            <a:r>
              <a:rPr sz="1300" dirty="0">
                <a:latin typeface="Arial"/>
                <a:cs typeface="Arial"/>
              </a:rPr>
              <a:t>A</a:t>
            </a:r>
            <a:r>
              <a:rPr sz="1300" spc="-35" dirty="0">
                <a:latin typeface="Arial"/>
                <a:cs typeface="Arial"/>
              </a:rPr>
              <a:t> </a:t>
            </a:r>
            <a:r>
              <a:rPr sz="1300" dirty="0">
                <a:latin typeface="Arial"/>
                <a:cs typeface="Arial"/>
              </a:rPr>
              <a:t>native</a:t>
            </a:r>
            <a:r>
              <a:rPr sz="1300" spc="-20" dirty="0">
                <a:latin typeface="Arial"/>
                <a:cs typeface="Arial"/>
              </a:rPr>
              <a:t> </a:t>
            </a:r>
            <a:r>
              <a:rPr sz="1300" dirty="0">
                <a:latin typeface="Arial"/>
                <a:cs typeface="Arial"/>
              </a:rPr>
              <a:t>of</a:t>
            </a:r>
            <a:r>
              <a:rPr sz="1300" spc="-35" dirty="0">
                <a:latin typeface="Arial"/>
                <a:cs typeface="Arial"/>
              </a:rPr>
              <a:t> </a:t>
            </a:r>
            <a:r>
              <a:rPr sz="1300" spc="-10" dirty="0">
                <a:latin typeface="Arial"/>
                <a:cs typeface="Arial"/>
              </a:rPr>
              <a:t>Fayetteville, </a:t>
            </a:r>
            <a:r>
              <a:rPr sz="1300" dirty="0">
                <a:latin typeface="Arial"/>
                <a:cs typeface="Arial"/>
              </a:rPr>
              <a:t>North</a:t>
            </a:r>
            <a:r>
              <a:rPr sz="1300" spc="-30" dirty="0">
                <a:latin typeface="Arial"/>
                <a:cs typeface="Arial"/>
              </a:rPr>
              <a:t> </a:t>
            </a:r>
            <a:r>
              <a:rPr sz="1300" spc="-10" dirty="0">
                <a:latin typeface="Arial"/>
                <a:cs typeface="Arial"/>
              </a:rPr>
              <a:t>Carolina,</a:t>
            </a:r>
            <a:r>
              <a:rPr sz="1300" spc="-15" dirty="0">
                <a:latin typeface="Arial"/>
                <a:cs typeface="Arial"/>
              </a:rPr>
              <a:t> </a:t>
            </a:r>
            <a:r>
              <a:rPr sz="1300" spc="-10" dirty="0">
                <a:latin typeface="Arial"/>
                <a:cs typeface="Arial"/>
              </a:rPr>
              <a:t>Stephen</a:t>
            </a:r>
            <a:r>
              <a:rPr sz="1300" spc="-30" dirty="0">
                <a:latin typeface="Arial"/>
                <a:cs typeface="Arial"/>
              </a:rPr>
              <a:t> </a:t>
            </a:r>
            <a:r>
              <a:rPr sz="1300" dirty="0">
                <a:latin typeface="Arial"/>
                <a:cs typeface="Arial"/>
              </a:rPr>
              <a:t>earned</a:t>
            </a:r>
            <a:r>
              <a:rPr sz="1300" spc="-30" dirty="0">
                <a:latin typeface="Arial"/>
                <a:cs typeface="Arial"/>
              </a:rPr>
              <a:t> </a:t>
            </a:r>
            <a:r>
              <a:rPr sz="1300" dirty="0">
                <a:latin typeface="Arial"/>
                <a:cs typeface="Arial"/>
              </a:rPr>
              <a:t>his</a:t>
            </a:r>
            <a:r>
              <a:rPr sz="1300" spc="-10" dirty="0">
                <a:latin typeface="Arial"/>
                <a:cs typeface="Arial"/>
              </a:rPr>
              <a:t> bachelor’s</a:t>
            </a:r>
            <a:r>
              <a:rPr sz="1300" spc="-15" dirty="0">
                <a:latin typeface="Arial"/>
                <a:cs typeface="Arial"/>
              </a:rPr>
              <a:t> </a:t>
            </a:r>
            <a:r>
              <a:rPr sz="1300" spc="-10" dirty="0">
                <a:latin typeface="Arial"/>
                <a:cs typeface="Arial"/>
              </a:rPr>
              <a:t>degree</a:t>
            </a:r>
            <a:r>
              <a:rPr sz="1300" spc="-30" dirty="0">
                <a:latin typeface="Arial"/>
                <a:cs typeface="Arial"/>
              </a:rPr>
              <a:t> </a:t>
            </a:r>
            <a:r>
              <a:rPr sz="1300" dirty="0">
                <a:latin typeface="Arial"/>
                <a:cs typeface="Arial"/>
              </a:rPr>
              <a:t>with</a:t>
            </a:r>
            <a:r>
              <a:rPr sz="1300" spc="-15" dirty="0">
                <a:latin typeface="Arial"/>
                <a:cs typeface="Arial"/>
              </a:rPr>
              <a:t> </a:t>
            </a:r>
            <a:r>
              <a:rPr sz="1300" dirty="0">
                <a:latin typeface="Arial"/>
                <a:cs typeface="Arial"/>
              </a:rPr>
              <a:t>honors</a:t>
            </a:r>
            <a:r>
              <a:rPr sz="1300" spc="-20" dirty="0">
                <a:latin typeface="Arial"/>
                <a:cs typeface="Arial"/>
              </a:rPr>
              <a:t> </a:t>
            </a:r>
            <a:r>
              <a:rPr sz="1300" dirty="0">
                <a:latin typeface="Arial"/>
                <a:cs typeface="Arial"/>
              </a:rPr>
              <a:t>from</a:t>
            </a:r>
            <a:r>
              <a:rPr sz="1300" spc="-25" dirty="0">
                <a:latin typeface="Arial"/>
                <a:cs typeface="Arial"/>
              </a:rPr>
              <a:t> </a:t>
            </a:r>
            <a:r>
              <a:rPr sz="1300" spc="-10" dirty="0">
                <a:latin typeface="Arial"/>
                <a:cs typeface="Arial"/>
              </a:rPr>
              <a:t>Campbell </a:t>
            </a:r>
            <a:r>
              <a:rPr sz="1300" dirty="0">
                <a:latin typeface="Arial"/>
                <a:cs typeface="Arial"/>
              </a:rPr>
              <a:t>University</a:t>
            </a:r>
            <a:r>
              <a:rPr sz="1300" spc="5" dirty="0">
                <a:latin typeface="Arial"/>
                <a:cs typeface="Arial"/>
              </a:rPr>
              <a:t> </a:t>
            </a:r>
            <a:r>
              <a:rPr sz="1300" dirty="0">
                <a:latin typeface="Arial"/>
                <a:cs typeface="Arial"/>
              </a:rPr>
              <a:t>in</a:t>
            </a:r>
            <a:r>
              <a:rPr sz="1300" spc="-35" dirty="0">
                <a:latin typeface="Arial"/>
                <a:cs typeface="Arial"/>
              </a:rPr>
              <a:t> </a:t>
            </a:r>
            <a:r>
              <a:rPr sz="1300" dirty="0">
                <a:latin typeface="Arial"/>
                <a:cs typeface="Arial"/>
              </a:rPr>
              <a:t>Buies</a:t>
            </a:r>
            <a:r>
              <a:rPr sz="1300" spc="-10" dirty="0">
                <a:latin typeface="Arial"/>
                <a:cs typeface="Arial"/>
              </a:rPr>
              <a:t> </a:t>
            </a:r>
            <a:r>
              <a:rPr sz="1300" dirty="0">
                <a:latin typeface="Arial"/>
                <a:cs typeface="Arial"/>
              </a:rPr>
              <a:t>Creek,</a:t>
            </a:r>
            <a:r>
              <a:rPr sz="1300" spc="-45" dirty="0">
                <a:latin typeface="Arial"/>
                <a:cs typeface="Arial"/>
              </a:rPr>
              <a:t> </a:t>
            </a:r>
            <a:r>
              <a:rPr sz="1300" dirty="0">
                <a:latin typeface="Arial"/>
                <a:cs typeface="Arial"/>
              </a:rPr>
              <a:t>North</a:t>
            </a:r>
            <a:r>
              <a:rPr sz="1300" spc="-30" dirty="0">
                <a:latin typeface="Arial"/>
                <a:cs typeface="Arial"/>
              </a:rPr>
              <a:t> </a:t>
            </a:r>
            <a:r>
              <a:rPr sz="1300" spc="-10" dirty="0">
                <a:latin typeface="Arial"/>
                <a:cs typeface="Arial"/>
              </a:rPr>
              <a:t>Carolina,</a:t>
            </a:r>
            <a:r>
              <a:rPr sz="1300" spc="-20" dirty="0">
                <a:latin typeface="Arial"/>
                <a:cs typeface="Arial"/>
              </a:rPr>
              <a:t> </a:t>
            </a:r>
            <a:r>
              <a:rPr sz="1300" dirty="0">
                <a:latin typeface="Arial"/>
                <a:cs typeface="Arial"/>
              </a:rPr>
              <a:t>where</a:t>
            </a:r>
            <a:r>
              <a:rPr sz="1300" spc="-25" dirty="0">
                <a:latin typeface="Arial"/>
                <a:cs typeface="Arial"/>
              </a:rPr>
              <a:t> </a:t>
            </a:r>
            <a:r>
              <a:rPr sz="1300" dirty="0">
                <a:latin typeface="Arial"/>
                <a:cs typeface="Arial"/>
              </a:rPr>
              <a:t>he</a:t>
            </a:r>
            <a:r>
              <a:rPr sz="1300" spc="-30" dirty="0">
                <a:latin typeface="Arial"/>
                <a:cs typeface="Arial"/>
              </a:rPr>
              <a:t> </a:t>
            </a:r>
            <a:r>
              <a:rPr sz="1300" spc="-10" dirty="0">
                <a:latin typeface="Arial"/>
                <a:cs typeface="Arial"/>
              </a:rPr>
              <a:t>studied</a:t>
            </a:r>
            <a:r>
              <a:rPr sz="1300" spc="-40" dirty="0">
                <a:latin typeface="Arial"/>
                <a:cs typeface="Arial"/>
              </a:rPr>
              <a:t> </a:t>
            </a:r>
            <a:r>
              <a:rPr sz="1300" dirty="0">
                <a:latin typeface="Arial"/>
                <a:cs typeface="Arial"/>
              </a:rPr>
              <a:t>Trust</a:t>
            </a:r>
            <a:r>
              <a:rPr sz="1300" spc="-40" dirty="0">
                <a:latin typeface="Arial"/>
                <a:cs typeface="Arial"/>
              </a:rPr>
              <a:t> </a:t>
            </a:r>
            <a:r>
              <a:rPr sz="1300" dirty="0">
                <a:latin typeface="Arial"/>
                <a:cs typeface="Arial"/>
              </a:rPr>
              <a:t>&amp;</a:t>
            </a:r>
            <a:r>
              <a:rPr sz="1300" spc="-30" dirty="0">
                <a:latin typeface="Arial"/>
                <a:cs typeface="Arial"/>
              </a:rPr>
              <a:t> </a:t>
            </a:r>
            <a:r>
              <a:rPr sz="1300" dirty="0">
                <a:latin typeface="Arial"/>
                <a:cs typeface="Arial"/>
              </a:rPr>
              <a:t>Wealth</a:t>
            </a:r>
            <a:r>
              <a:rPr sz="1300" spc="-65" dirty="0">
                <a:latin typeface="Arial"/>
                <a:cs typeface="Arial"/>
              </a:rPr>
              <a:t> </a:t>
            </a:r>
            <a:r>
              <a:rPr sz="1300" spc="-10" dirty="0">
                <a:latin typeface="Arial"/>
                <a:cs typeface="Arial"/>
              </a:rPr>
              <a:t>Management </a:t>
            </a:r>
            <a:r>
              <a:rPr sz="1300" dirty="0">
                <a:latin typeface="Arial"/>
                <a:cs typeface="Arial"/>
              </a:rPr>
              <a:t>and</a:t>
            </a:r>
            <a:r>
              <a:rPr sz="1300" spc="-65" dirty="0">
                <a:latin typeface="Arial"/>
                <a:cs typeface="Arial"/>
              </a:rPr>
              <a:t> </a:t>
            </a:r>
            <a:r>
              <a:rPr sz="1300" dirty="0">
                <a:latin typeface="Arial"/>
                <a:cs typeface="Arial"/>
              </a:rPr>
              <a:t>Financial</a:t>
            </a:r>
            <a:r>
              <a:rPr sz="1300" spc="-40" dirty="0">
                <a:latin typeface="Arial"/>
                <a:cs typeface="Arial"/>
              </a:rPr>
              <a:t> </a:t>
            </a:r>
            <a:r>
              <a:rPr sz="1300" spc="-10" dirty="0">
                <a:latin typeface="Arial"/>
                <a:cs typeface="Arial"/>
              </a:rPr>
              <a:t>Planning.</a:t>
            </a:r>
            <a:endParaRPr sz="1300" dirty="0">
              <a:latin typeface="Arial"/>
              <a:cs typeface="Arial"/>
            </a:endParaRPr>
          </a:p>
          <a:p>
            <a:pPr marL="299085" marR="16510" indent="-287020">
              <a:buChar char="•"/>
              <a:tabLst>
                <a:tab pos="299720" algn="l"/>
                <a:tab pos="300355" algn="l"/>
              </a:tabLst>
            </a:pPr>
            <a:r>
              <a:rPr sz="1300" dirty="0">
                <a:latin typeface="Arial"/>
                <a:cs typeface="Arial"/>
              </a:rPr>
              <a:t>After</a:t>
            </a:r>
            <a:r>
              <a:rPr sz="1300" spc="-35" dirty="0">
                <a:latin typeface="Arial"/>
                <a:cs typeface="Arial"/>
              </a:rPr>
              <a:t> </a:t>
            </a:r>
            <a:r>
              <a:rPr sz="1300" dirty="0">
                <a:latin typeface="Arial"/>
                <a:cs typeface="Arial"/>
              </a:rPr>
              <a:t>successfully</a:t>
            </a:r>
            <a:r>
              <a:rPr sz="1300" spc="-40" dirty="0">
                <a:latin typeface="Arial"/>
                <a:cs typeface="Arial"/>
              </a:rPr>
              <a:t> </a:t>
            </a:r>
            <a:r>
              <a:rPr sz="1300" spc="-10" dirty="0">
                <a:latin typeface="Arial"/>
                <a:cs typeface="Arial"/>
              </a:rPr>
              <a:t>completing</a:t>
            </a:r>
            <a:r>
              <a:rPr sz="1300" spc="-35" dirty="0">
                <a:latin typeface="Arial"/>
                <a:cs typeface="Arial"/>
              </a:rPr>
              <a:t> </a:t>
            </a:r>
            <a:r>
              <a:rPr sz="1300" dirty="0">
                <a:latin typeface="Arial"/>
                <a:cs typeface="Arial"/>
              </a:rPr>
              <a:t>an</a:t>
            </a:r>
            <a:r>
              <a:rPr sz="1300" spc="-35" dirty="0">
                <a:latin typeface="Arial"/>
                <a:cs typeface="Arial"/>
              </a:rPr>
              <a:t> </a:t>
            </a:r>
            <a:r>
              <a:rPr sz="1300" spc="-10" dirty="0">
                <a:latin typeface="Arial"/>
                <a:cs typeface="Arial"/>
              </a:rPr>
              <a:t>internship</a:t>
            </a:r>
            <a:r>
              <a:rPr sz="1300" spc="-20" dirty="0">
                <a:latin typeface="Arial"/>
                <a:cs typeface="Arial"/>
              </a:rPr>
              <a:t> </a:t>
            </a:r>
            <a:r>
              <a:rPr sz="1300" dirty="0">
                <a:latin typeface="Arial"/>
                <a:cs typeface="Arial"/>
              </a:rPr>
              <a:t>with</a:t>
            </a:r>
            <a:r>
              <a:rPr sz="1300" spc="-20" dirty="0">
                <a:latin typeface="Arial"/>
                <a:cs typeface="Arial"/>
              </a:rPr>
              <a:t> </a:t>
            </a:r>
            <a:r>
              <a:rPr sz="1300" dirty="0">
                <a:latin typeface="Arial"/>
                <a:cs typeface="Arial"/>
              </a:rPr>
              <a:t>US</a:t>
            </a:r>
            <a:r>
              <a:rPr sz="1300" spc="-20" dirty="0">
                <a:latin typeface="Arial"/>
                <a:cs typeface="Arial"/>
              </a:rPr>
              <a:t> </a:t>
            </a:r>
            <a:r>
              <a:rPr sz="1300" dirty="0">
                <a:latin typeface="Arial"/>
                <a:cs typeface="Arial"/>
              </a:rPr>
              <a:t>Trust,</a:t>
            </a:r>
            <a:r>
              <a:rPr sz="1300" spc="-50" dirty="0">
                <a:latin typeface="Arial"/>
                <a:cs typeface="Arial"/>
              </a:rPr>
              <a:t> </a:t>
            </a:r>
            <a:r>
              <a:rPr sz="1300" dirty="0">
                <a:latin typeface="Arial"/>
                <a:cs typeface="Arial"/>
              </a:rPr>
              <a:t>Bank</a:t>
            </a:r>
            <a:r>
              <a:rPr sz="1300" spc="-20" dirty="0">
                <a:latin typeface="Arial"/>
                <a:cs typeface="Arial"/>
              </a:rPr>
              <a:t> </a:t>
            </a:r>
            <a:r>
              <a:rPr sz="1300" dirty="0">
                <a:latin typeface="Arial"/>
                <a:cs typeface="Arial"/>
              </a:rPr>
              <a:t>of</a:t>
            </a:r>
            <a:r>
              <a:rPr sz="1300" spc="-20" dirty="0">
                <a:latin typeface="Arial"/>
                <a:cs typeface="Arial"/>
              </a:rPr>
              <a:t> </a:t>
            </a:r>
            <a:r>
              <a:rPr sz="1300" dirty="0">
                <a:latin typeface="Arial"/>
                <a:cs typeface="Arial"/>
              </a:rPr>
              <a:t>America</a:t>
            </a:r>
            <a:r>
              <a:rPr sz="1300" spc="-35" dirty="0">
                <a:latin typeface="Arial"/>
                <a:cs typeface="Arial"/>
              </a:rPr>
              <a:t> </a:t>
            </a:r>
            <a:r>
              <a:rPr sz="1300" dirty="0">
                <a:latin typeface="Arial"/>
                <a:cs typeface="Arial"/>
              </a:rPr>
              <a:t>in</a:t>
            </a:r>
            <a:r>
              <a:rPr sz="1300" spc="-30" dirty="0">
                <a:latin typeface="Arial"/>
                <a:cs typeface="Arial"/>
              </a:rPr>
              <a:t> </a:t>
            </a:r>
            <a:r>
              <a:rPr sz="1300" dirty="0">
                <a:latin typeface="Arial"/>
                <a:cs typeface="Arial"/>
              </a:rPr>
              <a:t>Kansas</a:t>
            </a:r>
            <a:r>
              <a:rPr sz="1300" spc="-30" dirty="0">
                <a:latin typeface="Arial"/>
                <a:cs typeface="Arial"/>
              </a:rPr>
              <a:t> </a:t>
            </a:r>
            <a:r>
              <a:rPr sz="1300" spc="-10" dirty="0">
                <a:latin typeface="Arial"/>
                <a:cs typeface="Arial"/>
              </a:rPr>
              <a:t>City, </a:t>
            </a:r>
            <a:r>
              <a:rPr sz="1300" dirty="0">
                <a:latin typeface="Arial"/>
                <a:cs typeface="Arial"/>
              </a:rPr>
              <a:t>Missouri,</a:t>
            </a:r>
            <a:r>
              <a:rPr sz="1300" spc="-20" dirty="0">
                <a:latin typeface="Arial"/>
                <a:cs typeface="Arial"/>
              </a:rPr>
              <a:t> </a:t>
            </a:r>
            <a:r>
              <a:rPr sz="1300" spc="-10" dirty="0">
                <a:latin typeface="Arial"/>
                <a:cs typeface="Arial"/>
              </a:rPr>
              <a:t>Stephen</a:t>
            </a:r>
            <a:r>
              <a:rPr sz="1300" spc="-35" dirty="0">
                <a:latin typeface="Arial"/>
                <a:cs typeface="Arial"/>
              </a:rPr>
              <a:t> </a:t>
            </a:r>
            <a:r>
              <a:rPr sz="1300" dirty="0">
                <a:latin typeface="Arial"/>
                <a:cs typeface="Arial"/>
              </a:rPr>
              <a:t>began</a:t>
            </a:r>
            <a:r>
              <a:rPr sz="1300" spc="-35" dirty="0">
                <a:latin typeface="Arial"/>
                <a:cs typeface="Arial"/>
              </a:rPr>
              <a:t> </a:t>
            </a:r>
            <a:r>
              <a:rPr sz="1300" dirty="0">
                <a:latin typeface="Arial"/>
                <a:cs typeface="Arial"/>
              </a:rPr>
              <a:t>his</a:t>
            </a:r>
            <a:r>
              <a:rPr sz="1300" spc="-15" dirty="0">
                <a:latin typeface="Arial"/>
                <a:cs typeface="Arial"/>
              </a:rPr>
              <a:t> </a:t>
            </a:r>
            <a:r>
              <a:rPr sz="1300" dirty="0">
                <a:latin typeface="Arial"/>
                <a:cs typeface="Arial"/>
              </a:rPr>
              <a:t>career</a:t>
            </a:r>
            <a:r>
              <a:rPr sz="1300" spc="-30" dirty="0">
                <a:latin typeface="Arial"/>
                <a:cs typeface="Arial"/>
              </a:rPr>
              <a:t> </a:t>
            </a:r>
            <a:r>
              <a:rPr sz="1300" dirty="0">
                <a:latin typeface="Arial"/>
                <a:cs typeface="Arial"/>
              </a:rPr>
              <a:t>with</a:t>
            </a:r>
            <a:r>
              <a:rPr sz="1300" spc="-5" dirty="0">
                <a:latin typeface="Arial"/>
                <a:cs typeface="Arial"/>
              </a:rPr>
              <a:t> </a:t>
            </a:r>
            <a:r>
              <a:rPr sz="1300" dirty="0">
                <a:latin typeface="Arial"/>
                <a:cs typeface="Arial"/>
              </a:rPr>
              <a:t>the</a:t>
            </a:r>
            <a:r>
              <a:rPr sz="1300" spc="-40" dirty="0">
                <a:latin typeface="Arial"/>
                <a:cs typeface="Arial"/>
              </a:rPr>
              <a:t> </a:t>
            </a:r>
            <a:r>
              <a:rPr sz="1300" dirty="0">
                <a:latin typeface="Arial"/>
                <a:cs typeface="Arial"/>
              </a:rPr>
              <a:t>team</a:t>
            </a:r>
            <a:r>
              <a:rPr sz="1300" spc="-20" dirty="0">
                <a:latin typeface="Arial"/>
                <a:cs typeface="Arial"/>
              </a:rPr>
              <a:t> </a:t>
            </a:r>
            <a:r>
              <a:rPr sz="1300" dirty="0">
                <a:latin typeface="Arial"/>
                <a:cs typeface="Arial"/>
              </a:rPr>
              <a:t>as</a:t>
            </a:r>
            <a:r>
              <a:rPr sz="1300" spc="-35" dirty="0">
                <a:latin typeface="Arial"/>
                <a:cs typeface="Arial"/>
              </a:rPr>
              <a:t> </a:t>
            </a:r>
            <a:r>
              <a:rPr sz="1300" dirty="0">
                <a:latin typeface="Arial"/>
                <a:cs typeface="Arial"/>
              </a:rPr>
              <a:t>a</a:t>
            </a:r>
            <a:r>
              <a:rPr sz="1300" spc="-35" dirty="0">
                <a:latin typeface="Arial"/>
                <a:cs typeface="Arial"/>
              </a:rPr>
              <a:t> </a:t>
            </a:r>
            <a:r>
              <a:rPr sz="1300" dirty="0">
                <a:latin typeface="Arial"/>
                <a:cs typeface="Arial"/>
              </a:rPr>
              <a:t>Trust</a:t>
            </a:r>
            <a:r>
              <a:rPr sz="1300" spc="-50" dirty="0">
                <a:latin typeface="Arial"/>
                <a:cs typeface="Arial"/>
              </a:rPr>
              <a:t> </a:t>
            </a:r>
            <a:r>
              <a:rPr sz="1300" spc="-10" dirty="0">
                <a:latin typeface="Arial"/>
                <a:cs typeface="Arial"/>
              </a:rPr>
              <a:t>Relationship </a:t>
            </a:r>
            <a:r>
              <a:rPr sz="1300" dirty="0">
                <a:latin typeface="Arial"/>
                <a:cs typeface="Arial"/>
              </a:rPr>
              <a:t>Officer</a:t>
            </a:r>
            <a:r>
              <a:rPr sz="1300" spc="-65" dirty="0">
                <a:latin typeface="Arial"/>
                <a:cs typeface="Arial"/>
              </a:rPr>
              <a:t> </a:t>
            </a:r>
            <a:r>
              <a:rPr sz="1300" dirty="0">
                <a:latin typeface="Arial"/>
                <a:cs typeface="Arial"/>
              </a:rPr>
              <a:t>in</a:t>
            </a:r>
            <a:r>
              <a:rPr sz="1300" spc="-25" dirty="0">
                <a:latin typeface="Arial"/>
                <a:cs typeface="Arial"/>
              </a:rPr>
              <a:t> </a:t>
            </a:r>
            <a:r>
              <a:rPr sz="1300" spc="-10" dirty="0">
                <a:latin typeface="Arial"/>
                <a:cs typeface="Arial"/>
              </a:rPr>
              <a:t>2010, </a:t>
            </a:r>
            <a:r>
              <a:rPr sz="1300" dirty="0">
                <a:latin typeface="Arial"/>
                <a:cs typeface="Arial"/>
              </a:rPr>
              <a:t>where</a:t>
            </a:r>
            <a:r>
              <a:rPr sz="1300" spc="-20" dirty="0">
                <a:latin typeface="Arial"/>
                <a:cs typeface="Arial"/>
              </a:rPr>
              <a:t> </a:t>
            </a:r>
            <a:r>
              <a:rPr sz="1300" dirty="0">
                <a:latin typeface="Arial"/>
                <a:cs typeface="Arial"/>
              </a:rPr>
              <a:t>he</a:t>
            </a:r>
            <a:r>
              <a:rPr sz="1300" spc="-15" dirty="0">
                <a:latin typeface="Arial"/>
                <a:cs typeface="Arial"/>
              </a:rPr>
              <a:t> </a:t>
            </a:r>
            <a:r>
              <a:rPr sz="1300" spc="-10" dirty="0">
                <a:latin typeface="Arial"/>
                <a:cs typeface="Arial"/>
              </a:rPr>
              <a:t>provided</a:t>
            </a:r>
            <a:r>
              <a:rPr sz="1300" spc="-25" dirty="0">
                <a:latin typeface="Arial"/>
                <a:cs typeface="Arial"/>
              </a:rPr>
              <a:t> </a:t>
            </a:r>
            <a:r>
              <a:rPr sz="1300" dirty="0">
                <a:latin typeface="Arial"/>
                <a:cs typeface="Arial"/>
              </a:rPr>
              <a:t>Estate</a:t>
            </a:r>
            <a:r>
              <a:rPr sz="1300" spc="-30" dirty="0">
                <a:latin typeface="Arial"/>
                <a:cs typeface="Arial"/>
              </a:rPr>
              <a:t> </a:t>
            </a:r>
            <a:r>
              <a:rPr sz="1300" spc="-10" dirty="0">
                <a:latin typeface="Arial"/>
                <a:cs typeface="Arial"/>
              </a:rPr>
              <a:t>Planning</a:t>
            </a:r>
            <a:r>
              <a:rPr sz="1300" spc="-20" dirty="0">
                <a:latin typeface="Arial"/>
                <a:cs typeface="Arial"/>
              </a:rPr>
              <a:t> </a:t>
            </a:r>
            <a:r>
              <a:rPr sz="1300" dirty="0">
                <a:latin typeface="Arial"/>
                <a:cs typeface="Arial"/>
              </a:rPr>
              <a:t>&amp;</a:t>
            </a:r>
            <a:r>
              <a:rPr sz="1300" spc="-25" dirty="0">
                <a:latin typeface="Arial"/>
                <a:cs typeface="Arial"/>
              </a:rPr>
              <a:t> </a:t>
            </a:r>
            <a:r>
              <a:rPr sz="1300" dirty="0">
                <a:latin typeface="Arial"/>
                <a:cs typeface="Arial"/>
              </a:rPr>
              <a:t>Trust</a:t>
            </a:r>
            <a:r>
              <a:rPr sz="1300" spc="-35" dirty="0">
                <a:latin typeface="Arial"/>
                <a:cs typeface="Arial"/>
              </a:rPr>
              <a:t> </a:t>
            </a:r>
            <a:r>
              <a:rPr sz="1300" spc="-10" dirty="0">
                <a:latin typeface="Arial"/>
                <a:cs typeface="Arial"/>
              </a:rPr>
              <a:t>administration</a:t>
            </a:r>
            <a:r>
              <a:rPr sz="1300" spc="-40" dirty="0">
                <a:latin typeface="Arial"/>
                <a:cs typeface="Arial"/>
              </a:rPr>
              <a:t> </a:t>
            </a:r>
            <a:r>
              <a:rPr sz="1300" dirty="0">
                <a:latin typeface="Arial"/>
                <a:cs typeface="Arial"/>
              </a:rPr>
              <a:t>services to</a:t>
            </a:r>
            <a:r>
              <a:rPr sz="1300" spc="-30" dirty="0">
                <a:latin typeface="Arial"/>
                <a:cs typeface="Arial"/>
              </a:rPr>
              <a:t> </a:t>
            </a:r>
            <a:r>
              <a:rPr sz="1300" dirty="0">
                <a:latin typeface="Arial"/>
                <a:cs typeface="Arial"/>
              </a:rPr>
              <a:t>high</a:t>
            </a:r>
            <a:r>
              <a:rPr sz="1300" spc="-25" dirty="0">
                <a:latin typeface="Arial"/>
                <a:cs typeface="Arial"/>
              </a:rPr>
              <a:t> </a:t>
            </a:r>
            <a:r>
              <a:rPr sz="1300" dirty="0">
                <a:latin typeface="Arial"/>
                <a:cs typeface="Arial"/>
              </a:rPr>
              <a:t>net</a:t>
            </a:r>
            <a:r>
              <a:rPr sz="1300" spc="-25" dirty="0">
                <a:latin typeface="Arial"/>
                <a:cs typeface="Arial"/>
              </a:rPr>
              <a:t> </a:t>
            </a:r>
            <a:r>
              <a:rPr sz="1300" spc="-10" dirty="0">
                <a:latin typeface="Arial"/>
                <a:cs typeface="Arial"/>
              </a:rPr>
              <a:t>worth</a:t>
            </a:r>
            <a:r>
              <a:rPr sz="1300" spc="500" dirty="0">
                <a:latin typeface="Arial"/>
                <a:cs typeface="Arial"/>
              </a:rPr>
              <a:t> </a:t>
            </a:r>
            <a:r>
              <a:rPr sz="1300" dirty="0">
                <a:latin typeface="Arial"/>
                <a:cs typeface="Arial"/>
              </a:rPr>
              <a:t>clients.</a:t>
            </a:r>
            <a:r>
              <a:rPr sz="1300" spc="-35" dirty="0">
                <a:latin typeface="Arial"/>
                <a:cs typeface="Arial"/>
              </a:rPr>
              <a:t> </a:t>
            </a:r>
            <a:r>
              <a:rPr sz="1300" dirty="0">
                <a:latin typeface="Arial"/>
                <a:cs typeface="Arial"/>
              </a:rPr>
              <a:t>After</a:t>
            </a:r>
            <a:r>
              <a:rPr sz="1300" spc="-50" dirty="0">
                <a:latin typeface="Arial"/>
                <a:cs typeface="Arial"/>
              </a:rPr>
              <a:t> </a:t>
            </a:r>
            <a:r>
              <a:rPr sz="1300" dirty="0">
                <a:latin typeface="Arial"/>
                <a:cs typeface="Arial"/>
              </a:rPr>
              <a:t>serving</a:t>
            </a:r>
            <a:r>
              <a:rPr sz="1300" spc="-25" dirty="0">
                <a:latin typeface="Arial"/>
                <a:cs typeface="Arial"/>
              </a:rPr>
              <a:t> </a:t>
            </a:r>
            <a:r>
              <a:rPr sz="1300" dirty="0">
                <a:latin typeface="Arial"/>
                <a:cs typeface="Arial"/>
              </a:rPr>
              <a:t>in</a:t>
            </a:r>
            <a:r>
              <a:rPr sz="1300" spc="-35" dirty="0">
                <a:latin typeface="Arial"/>
                <a:cs typeface="Arial"/>
              </a:rPr>
              <a:t> </a:t>
            </a:r>
            <a:r>
              <a:rPr sz="1300" dirty="0">
                <a:latin typeface="Arial"/>
                <a:cs typeface="Arial"/>
              </a:rPr>
              <a:t>that</a:t>
            </a:r>
            <a:r>
              <a:rPr sz="1300" spc="-30" dirty="0">
                <a:latin typeface="Arial"/>
                <a:cs typeface="Arial"/>
              </a:rPr>
              <a:t> </a:t>
            </a:r>
            <a:r>
              <a:rPr sz="1300" dirty="0">
                <a:latin typeface="Arial"/>
                <a:cs typeface="Arial"/>
              </a:rPr>
              <a:t>capacity</a:t>
            </a:r>
            <a:r>
              <a:rPr sz="1300" spc="-35" dirty="0">
                <a:latin typeface="Arial"/>
                <a:cs typeface="Arial"/>
              </a:rPr>
              <a:t> </a:t>
            </a:r>
            <a:r>
              <a:rPr sz="1300" dirty="0">
                <a:latin typeface="Arial"/>
                <a:cs typeface="Arial"/>
              </a:rPr>
              <a:t>for</a:t>
            </a:r>
            <a:r>
              <a:rPr sz="1300" spc="-50" dirty="0">
                <a:latin typeface="Arial"/>
                <a:cs typeface="Arial"/>
              </a:rPr>
              <a:t> </a:t>
            </a:r>
            <a:r>
              <a:rPr sz="1300" dirty="0">
                <a:latin typeface="Arial"/>
                <a:cs typeface="Arial"/>
              </a:rPr>
              <a:t>4</a:t>
            </a:r>
            <a:r>
              <a:rPr sz="1300" spc="-45" dirty="0">
                <a:latin typeface="Arial"/>
                <a:cs typeface="Arial"/>
              </a:rPr>
              <a:t> </a:t>
            </a:r>
            <a:r>
              <a:rPr sz="1300" dirty="0">
                <a:latin typeface="Arial"/>
                <a:cs typeface="Arial"/>
              </a:rPr>
              <a:t>years,</a:t>
            </a:r>
            <a:r>
              <a:rPr sz="1300" spc="-20" dirty="0">
                <a:latin typeface="Arial"/>
                <a:cs typeface="Arial"/>
              </a:rPr>
              <a:t> </a:t>
            </a:r>
            <a:r>
              <a:rPr sz="1300" spc="-10" dirty="0">
                <a:latin typeface="Arial"/>
                <a:cs typeface="Arial"/>
              </a:rPr>
              <a:t>Stephen</a:t>
            </a:r>
            <a:r>
              <a:rPr sz="1300" spc="-40" dirty="0">
                <a:latin typeface="Arial"/>
                <a:cs typeface="Arial"/>
              </a:rPr>
              <a:t> </a:t>
            </a:r>
            <a:r>
              <a:rPr sz="1300" dirty="0">
                <a:latin typeface="Arial"/>
                <a:cs typeface="Arial"/>
              </a:rPr>
              <a:t>moved</a:t>
            </a:r>
            <a:r>
              <a:rPr sz="1300" spc="-65" dirty="0">
                <a:latin typeface="Arial"/>
                <a:cs typeface="Arial"/>
              </a:rPr>
              <a:t> </a:t>
            </a:r>
            <a:r>
              <a:rPr sz="1300" dirty="0">
                <a:latin typeface="Arial"/>
                <a:cs typeface="Arial"/>
              </a:rPr>
              <a:t>to</a:t>
            </a:r>
            <a:r>
              <a:rPr sz="1300" spc="-45" dirty="0">
                <a:latin typeface="Arial"/>
                <a:cs typeface="Arial"/>
              </a:rPr>
              <a:t> </a:t>
            </a:r>
            <a:r>
              <a:rPr sz="1300" dirty="0">
                <a:latin typeface="Arial"/>
                <a:cs typeface="Arial"/>
              </a:rPr>
              <a:t>Merrill</a:t>
            </a:r>
            <a:r>
              <a:rPr sz="1300" spc="-10" dirty="0">
                <a:latin typeface="Arial"/>
                <a:cs typeface="Arial"/>
              </a:rPr>
              <a:t> </a:t>
            </a:r>
            <a:r>
              <a:rPr sz="1300" dirty="0">
                <a:latin typeface="Arial"/>
                <a:cs typeface="Arial"/>
              </a:rPr>
              <a:t>Lynch</a:t>
            </a:r>
            <a:r>
              <a:rPr sz="1300" spc="-15" dirty="0">
                <a:latin typeface="Arial"/>
                <a:cs typeface="Arial"/>
              </a:rPr>
              <a:t> </a:t>
            </a:r>
            <a:r>
              <a:rPr sz="1300" spc="-10" dirty="0">
                <a:latin typeface="Arial"/>
                <a:cs typeface="Arial"/>
              </a:rPr>
              <a:t>Trust Company</a:t>
            </a:r>
            <a:r>
              <a:rPr sz="1300" spc="-50" dirty="0">
                <a:latin typeface="Arial"/>
                <a:cs typeface="Arial"/>
              </a:rPr>
              <a:t> </a:t>
            </a:r>
            <a:r>
              <a:rPr sz="1300" dirty="0">
                <a:latin typeface="Arial"/>
                <a:cs typeface="Arial"/>
              </a:rPr>
              <a:t>as</a:t>
            </a:r>
            <a:r>
              <a:rPr sz="1300" spc="-15" dirty="0">
                <a:latin typeface="Arial"/>
                <a:cs typeface="Arial"/>
              </a:rPr>
              <a:t> </a:t>
            </a:r>
            <a:r>
              <a:rPr sz="1300" dirty="0">
                <a:latin typeface="Arial"/>
                <a:cs typeface="Arial"/>
              </a:rPr>
              <a:t>a</a:t>
            </a:r>
            <a:r>
              <a:rPr sz="1300" spc="-30" dirty="0">
                <a:latin typeface="Arial"/>
                <a:cs typeface="Arial"/>
              </a:rPr>
              <a:t> </a:t>
            </a:r>
            <a:r>
              <a:rPr sz="1300" dirty="0">
                <a:latin typeface="Arial"/>
                <a:cs typeface="Arial"/>
              </a:rPr>
              <a:t>Trust</a:t>
            </a:r>
            <a:r>
              <a:rPr sz="1300" spc="-30" dirty="0">
                <a:latin typeface="Arial"/>
                <a:cs typeface="Arial"/>
              </a:rPr>
              <a:t> </a:t>
            </a:r>
            <a:r>
              <a:rPr sz="1300" dirty="0">
                <a:latin typeface="Arial"/>
                <a:cs typeface="Arial"/>
              </a:rPr>
              <a:t>Officer</a:t>
            </a:r>
            <a:r>
              <a:rPr sz="1300" spc="-40" dirty="0">
                <a:latin typeface="Arial"/>
                <a:cs typeface="Arial"/>
              </a:rPr>
              <a:t> </a:t>
            </a:r>
            <a:r>
              <a:rPr sz="1300" dirty="0">
                <a:latin typeface="Arial"/>
                <a:cs typeface="Arial"/>
              </a:rPr>
              <a:t>II,</a:t>
            </a:r>
            <a:r>
              <a:rPr sz="1300" spc="-35" dirty="0">
                <a:latin typeface="Arial"/>
                <a:cs typeface="Arial"/>
              </a:rPr>
              <a:t> </a:t>
            </a:r>
            <a:r>
              <a:rPr sz="1300" dirty="0">
                <a:latin typeface="Arial"/>
                <a:cs typeface="Arial"/>
              </a:rPr>
              <a:t>where</a:t>
            </a:r>
            <a:r>
              <a:rPr sz="1300" spc="-20" dirty="0">
                <a:latin typeface="Arial"/>
                <a:cs typeface="Arial"/>
              </a:rPr>
              <a:t> </a:t>
            </a:r>
            <a:r>
              <a:rPr sz="1300" dirty="0">
                <a:latin typeface="Arial"/>
                <a:cs typeface="Arial"/>
              </a:rPr>
              <a:t>he</a:t>
            </a:r>
            <a:r>
              <a:rPr sz="1300" spc="-25" dirty="0">
                <a:latin typeface="Arial"/>
                <a:cs typeface="Arial"/>
              </a:rPr>
              <a:t> </a:t>
            </a:r>
            <a:r>
              <a:rPr sz="1300" spc="-10" dirty="0">
                <a:latin typeface="Arial"/>
                <a:cs typeface="Arial"/>
              </a:rPr>
              <a:t>partnered</a:t>
            </a:r>
            <a:r>
              <a:rPr sz="1300" spc="-30" dirty="0">
                <a:latin typeface="Arial"/>
                <a:cs typeface="Arial"/>
              </a:rPr>
              <a:t> </a:t>
            </a:r>
            <a:r>
              <a:rPr sz="1300" dirty="0">
                <a:latin typeface="Arial"/>
                <a:cs typeface="Arial"/>
              </a:rPr>
              <a:t>with </a:t>
            </a:r>
            <a:r>
              <a:rPr sz="1300" spc="-10" dirty="0">
                <a:latin typeface="Arial"/>
                <a:cs typeface="Arial"/>
              </a:rPr>
              <a:t>Financial</a:t>
            </a:r>
            <a:r>
              <a:rPr sz="1300" spc="-15" dirty="0">
                <a:latin typeface="Arial"/>
                <a:cs typeface="Arial"/>
              </a:rPr>
              <a:t> </a:t>
            </a:r>
            <a:r>
              <a:rPr sz="1300" dirty="0">
                <a:latin typeface="Arial"/>
                <a:cs typeface="Arial"/>
              </a:rPr>
              <a:t>Advisors</a:t>
            </a:r>
            <a:r>
              <a:rPr sz="1300" spc="5" dirty="0">
                <a:latin typeface="Arial"/>
                <a:cs typeface="Arial"/>
              </a:rPr>
              <a:t> </a:t>
            </a:r>
            <a:r>
              <a:rPr sz="1300" dirty="0">
                <a:latin typeface="Arial"/>
                <a:cs typeface="Arial"/>
              </a:rPr>
              <a:t>to</a:t>
            </a:r>
            <a:r>
              <a:rPr sz="1300" spc="-45" dirty="0">
                <a:latin typeface="Arial"/>
                <a:cs typeface="Arial"/>
              </a:rPr>
              <a:t> </a:t>
            </a:r>
            <a:r>
              <a:rPr sz="1300" dirty="0">
                <a:latin typeface="Arial"/>
                <a:cs typeface="Arial"/>
              </a:rPr>
              <a:t>provide</a:t>
            </a:r>
            <a:r>
              <a:rPr sz="1300" spc="-15" dirty="0">
                <a:latin typeface="Arial"/>
                <a:cs typeface="Arial"/>
              </a:rPr>
              <a:t> </a:t>
            </a:r>
            <a:r>
              <a:rPr sz="1300" spc="-10" dirty="0">
                <a:latin typeface="Arial"/>
                <a:cs typeface="Arial"/>
              </a:rPr>
              <a:t>Trust </a:t>
            </a:r>
            <a:r>
              <a:rPr sz="1300" dirty="0">
                <a:latin typeface="Arial"/>
                <a:cs typeface="Arial"/>
              </a:rPr>
              <a:t>&amp;</a:t>
            </a:r>
            <a:r>
              <a:rPr sz="1300" spc="-45" dirty="0">
                <a:latin typeface="Arial"/>
                <a:cs typeface="Arial"/>
              </a:rPr>
              <a:t> </a:t>
            </a:r>
            <a:r>
              <a:rPr sz="1300" dirty="0">
                <a:latin typeface="Arial"/>
                <a:cs typeface="Arial"/>
              </a:rPr>
              <a:t>Estate</a:t>
            </a:r>
            <a:r>
              <a:rPr sz="1300" spc="-50" dirty="0">
                <a:latin typeface="Arial"/>
                <a:cs typeface="Arial"/>
              </a:rPr>
              <a:t> </a:t>
            </a:r>
            <a:r>
              <a:rPr sz="1300" dirty="0">
                <a:latin typeface="Arial"/>
                <a:cs typeface="Arial"/>
              </a:rPr>
              <a:t>services</a:t>
            </a:r>
            <a:r>
              <a:rPr sz="1300" spc="-30" dirty="0">
                <a:latin typeface="Arial"/>
                <a:cs typeface="Arial"/>
              </a:rPr>
              <a:t> </a:t>
            </a:r>
            <a:r>
              <a:rPr sz="1300" dirty="0">
                <a:latin typeface="Arial"/>
                <a:cs typeface="Arial"/>
              </a:rPr>
              <a:t>to</a:t>
            </a:r>
            <a:r>
              <a:rPr sz="1300" spc="-45" dirty="0">
                <a:latin typeface="Arial"/>
                <a:cs typeface="Arial"/>
              </a:rPr>
              <a:t> </a:t>
            </a:r>
            <a:r>
              <a:rPr sz="1300" dirty="0">
                <a:latin typeface="Arial"/>
                <a:cs typeface="Arial"/>
              </a:rPr>
              <a:t>many</a:t>
            </a:r>
            <a:r>
              <a:rPr sz="1300" spc="-55" dirty="0">
                <a:latin typeface="Arial"/>
                <a:cs typeface="Arial"/>
              </a:rPr>
              <a:t> </a:t>
            </a:r>
            <a:r>
              <a:rPr sz="1300" dirty="0">
                <a:latin typeface="Arial"/>
                <a:cs typeface="Arial"/>
              </a:rPr>
              <a:t>private</a:t>
            </a:r>
            <a:r>
              <a:rPr sz="1300" spc="-25" dirty="0">
                <a:latin typeface="Arial"/>
                <a:cs typeface="Arial"/>
              </a:rPr>
              <a:t> </a:t>
            </a:r>
            <a:r>
              <a:rPr sz="1300" dirty="0">
                <a:latin typeface="Arial"/>
                <a:cs typeface="Arial"/>
              </a:rPr>
              <a:t>wealth</a:t>
            </a:r>
            <a:r>
              <a:rPr sz="1300" spc="-20" dirty="0">
                <a:latin typeface="Arial"/>
                <a:cs typeface="Arial"/>
              </a:rPr>
              <a:t> </a:t>
            </a:r>
            <a:r>
              <a:rPr sz="1300" spc="-10" dirty="0">
                <a:latin typeface="Arial"/>
                <a:cs typeface="Arial"/>
              </a:rPr>
              <a:t>clients.</a:t>
            </a:r>
            <a:endParaRPr sz="1300" dirty="0">
              <a:latin typeface="Arial"/>
              <a:cs typeface="Arial"/>
            </a:endParaRPr>
          </a:p>
          <a:p>
            <a:pPr marL="299085" marR="5080" indent="-287020">
              <a:buChar char="•"/>
              <a:tabLst>
                <a:tab pos="299720" algn="l"/>
                <a:tab pos="300355" algn="l"/>
              </a:tabLst>
            </a:pPr>
            <a:r>
              <a:rPr sz="1300" dirty="0">
                <a:latin typeface="Arial"/>
                <a:cs typeface="Arial"/>
              </a:rPr>
              <a:t>In</a:t>
            </a:r>
            <a:r>
              <a:rPr sz="1300" spc="-25" dirty="0">
                <a:latin typeface="Arial"/>
                <a:cs typeface="Arial"/>
              </a:rPr>
              <a:t> </a:t>
            </a:r>
            <a:r>
              <a:rPr sz="1300" dirty="0">
                <a:latin typeface="Arial"/>
                <a:cs typeface="Arial"/>
              </a:rPr>
              <a:t>2016,</a:t>
            </a:r>
            <a:r>
              <a:rPr sz="1300" spc="-35" dirty="0">
                <a:latin typeface="Arial"/>
                <a:cs typeface="Arial"/>
              </a:rPr>
              <a:t> </a:t>
            </a:r>
            <a:r>
              <a:rPr sz="1300" spc="-10" dirty="0">
                <a:latin typeface="Arial"/>
                <a:cs typeface="Arial"/>
              </a:rPr>
              <a:t>Stephen</a:t>
            </a:r>
            <a:r>
              <a:rPr sz="1300" spc="-30" dirty="0">
                <a:latin typeface="Arial"/>
                <a:cs typeface="Arial"/>
              </a:rPr>
              <a:t> </a:t>
            </a:r>
            <a:r>
              <a:rPr sz="1300" dirty="0">
                <a:latin typeface="Arial"/>
                <a:cs typeface="Arial"/>
              </a:rPr>
              <a:t>was</a:t>
            </a:r>
            <a:r>
              <a:rPr sz="1300" spc="5" dirty="0">
                <a:latin typeface="Arial"/>
                <a:cs typeface="Arial"/>
              </a:rPr>
              <a:t> </a:t>
            </a:r>
            <a:r>
              <a:rPr sz="1300" spc="-10" dirty="0">
                <a:latin typeface="Arial"/>
                <a:cs typeface="Arial"/>
              </a:rPr>
              <a:t>presented</a:t>
            </a:r>
            <a:r>
              <a:rPr sz="1300" spc="-30" dirty="0">
                <a:latin typeface="Arial"/>
                <a:cs typeface="Arial"/>
              </a:rPr>
              <a:t> </a:t>
            </a:r>
            <a:r>
              <a:rPr sz="1300" dirty="0">
                <a:latin typeface="Arial"/>
                <a:cs typeface="Arial"/>
              </a:rPr>
              <a:t>with</a:t>
            </a:r>
            <a:r>
              <a:rPr sz="1300" spc="-5" dirty="0">
                <a:latin typeface="Arial"/>
                <a:cs typeface="Arial"/>
              </a:rPr>
              <a:t> </a:t>
            </a:r>
            <a:r>
              <a:rPr sz="1300" dirty="0">
                <a:latin typeface="Arial"/>
                <a:cs typeface="Arial"/>
              </a:rPr>
              <a:t>an</a:t>
            </a:r>
            <a:r>
              <a:rPr sz="1300" spc="-20" dirty="0">
                <a:latin typeface="Arial"/>
                <a:cs typeface="Arial"/>
              </a:rPr>
              <a:t> </a:t>
            </a:r>
            <a:r>
              <a:rPr sz="1300" spc="-10" dirty="0">
                <a:latin typeface="Arial"/>
                <a:cs typeface="Arial"/>
              </a:rPr>
              <a:t>opportunity</a:t>
            </a:r>
            <a:r>
              <a:rPr sz="1300" spc="-25" dirty="0">
                <a:latin typeface="Arial"/>
                <a:cs typeface="Arial"/>
              </a:rPr>
              <a:t> </a:t>
            </a:r>
            <a:r>
              <a:rPr sz="1300" dirty="0">
                <a:latin typeface="Arial"/>
                <a:cs typeface="Arial"/>
              </a:rPr>
              <a:t>to</a:t>
            </a:r>
            <a:r>
              <a:rPr sz="1300" spc="-25" dirty="0">
                <a:latin typeface="Arial"/>
                <a:cs typeface="Arial"/>
              </a:rPr>
              <a:t> </a:t>
            </a:r>
            <a:r>
              <a:rPr sz="1300" dirty="0">
                <a:latin typeface="Arial"/>
                <a:cs typeface="Arial"/>
              </a:rPr>
              <a:t>help</a:t>
            </a:r>
            <a:r>
              <a:rPr sz="1300" spc="-25" dirty="0">
                <a:latin typeface="Arial"/>
                <a:cs typeface="Arial"/>
              </a:rPr>
              <a:t> </a:t>
            </a:r>
            <a:r>
              <a:rPr sz="1300" spc="-10" dirty="0">
                <a:latin typeface="Arial"/>
                <a:cs typeface="Arial"/>
              </a:rPr>
              <a:t>establish</a:t>
            </a:r>
            <a:r>
              <a:rPr sz="1300" spc="-25" dirty="0">
                <a:latin typeface="Arial"/>
                <a:cs typeface="Arial"/>
              </a:rPr>
              <a:t> </a:t>
            </a:r>
            <a:r>
              <a:rPr sz="1300" dirty="0">
                <a:latin typeface="Arial"/>
                <a:cs typeface="Arial"/>
              </a:rPr>
              <a:t>the</a:t>
            </a:r>
            <a:r>
              <a:rPr sz="1300" spc="-20" dirty="0">
                <a:latin typeface="Arial"/>
                <a:cs typeface="Arial"/>
              </a:rPr>
              <a:t> </a:t>
            </a:r>
            <a:r>
              <a:rPr sz="1300" dirty="0">
                <a:latin typeface="Arial"/>
                <a:cs typeface="Arial"/>
              </a:rPr>
              <a:t>first</a:t>
            </a:r>
            <a:r>
              <a:rPr sz="1300" spc="-35" dirty="0">
                <a:latin typeface="Arial"/>
                <a:cs typeface="Arial"/>
              </a:rPr>
              <a:t> </a:t>
            </a:r>
            <a:r>
              <a:rPr sz="1300" spc="-10" dirty="0">
                <a:latin typeface="Arial"/>
                <a:cs typeface="Arial"/>
              </a:rPr>
              <a:t>wealth management</a:t>
            </a:r>
            <a:r>
              <a:rPr sz="1300" spc="-45" dirty="0">
                <a:latin typeface="Arial"/>
                <a:cs typeface="Arial"/>
              </a:rPr>
              <a:t> </a:t>
            </a:r>
            <a:r>
              <a:rPr sz="1300" dirty="0">
                <a:latin typeface="Arial"/>
                <a:cs typeface="Arial"/>
              </a:rPr>
              <a:t>office</a:t>
            </a:r>
            <a:r>
              <a:rPr sz="1300" spc="-25" dirty="0">
                <a:latin typeface="Arial"/>
                <a:cs typeface="Arial"/>
              </a:rPr>
              <a:t> </a:t>
            </a:r>
            <a:r>
              <a:rPr sz="1300" dirty="0">
                <a:latin typeface="Arial"/>
                <a:cs typeface="Arial"/>
              </a:rPr>
              <a:t>for</a:t>
            </a:r>
            <a:r>
              <a:rPr sz="1300" spc="-10" dirty="0">
                <a:latin typeface="Arial"/>
                <a:cs typeface="Arial"/>
              </a:rPr>
              <a:t> Deutsche</a:t>
            </a:r>
            <a:r>
              <a:rPr sz="1300" spc="-15" dirty="0">
                <a:latin typeface="Arial"/>
                <a:cs typeface="Arial"/>
              </a:rPr>
              <a:t> </a:t>
            </a:r>
            <a:r>
              <a:rPr sz="1300" dirty="0">
                <a:latin typeface="Arial"/>
                <a:cs typeface="Arial"/>
              </a:rPr>
              <a:t>Bank</a:t>
            </a:r>
            <a:r>
              <a:rPr sz="1300" spc="-15" dirty="0">
                <a:latin typeface="Arial"/>
                <a:cs typeface="Arial"/>
              </a:rPr>
              <a:t> </a:t>
            </a:r>
            <a:r>
              <a:rPr sz="1300" dirty="0">
                <a:latin typeface="Arial"/>
                <a:cs typeface="Arial"/>
              </a:rPr>
              <a:t>Trust</a:t>
            </a:r>
            <a:r>
              <a:rPr sz="1300" spc="-20" dirty="0">
                <a:latin typeface="Arial"/>
                <a:cs typeface="Arial"/>
              </a:rPr>
              <a:t> </a:t>
            </a:r>
            <a:r>
              <a:rPr sz="1300" spc="-10" dirty="0">
                <a:latin typeface="Arial"/>
                <a:cs typeface="Arial"/>
              </a:rPr>
              <a:t>Company</a:t>
            </a:r>
            <a:r>
              <a:rPr sz="1300" spc="-25" dirty="0">
                <a:latin typeface="Arial"/>
                <a:cs typeface="Arial"/>
              </a:rPr>
              <a:t> </a:t>
            </a:r>
            <a:r>
              <a:rPr sz="1300" dirty="0">
                <a:latin typeface="Arial"/>
                <a:cs typeface="Arial"/>
              </a:rPr>
              <a:t>in</a:t>
            </a:r>
            <a:r>
              <a:rPr sz="1300" spc="-10" dirty="0">
                <a:latin typeface="Arial"/>
                <a:cs typeface="Arial"/>
              </a:rPr>
              <a:t> Jacksonville, </a:t>
            </a:r>
            <a:r>
              <a:rPr sz="1300" dirty="0">
                <a:latin typeface="Arial"/>
                <a:cs typeface="Arial"/>
              </a:rPr>
              <a:t>Florida.</a:t>
            </a:r>
            <a:r>
              <a:rPr sz="1300" spc="5" dirty="0">
                <a:latin typeface="Arial"/>
                <a:cs typeface="Arial"/>
              </a:rPr>
              <a:t> </a:t>
            </a:r>
            <a:r>
              <a:rPr sz="1300" spc="-10" dirty="0">
                <a:latin typeface="Arial"/>
                <a:cs typeface="Arial"/>
              </a:rPr>
              <a:t>After building</a:t>
            </a:r>
            <a:r>
              <a:rPr sz="1300" spc="-15" dirty="0">
                <a:latin typeface="Arial"/>
                <a:cs typeface="Arial"/>
              </a:rPr>
              <a:t> </a:t>
            </a:r>
            <a:r>
              <a:rPr sz="1300" dirty="0">
                <a:latin typeface="Arial"/>
                <a:cs typeface="Arial"/>
              </a:rPr>
              <a:t>out</a:t>
            </a:r>
            <a:r>
              <a:rPr sz="1300" spc="-20" dirty="0">
                <a:latin typeface="Arial"/>
                <a:cs typeface="Arial"/>
              </a:rPr>
              <a:t> </a:t>
            </a:r>
            <a:r>
              <a:rPr sz="1300" dirty="0">
                <a:latin typeface="Arial"/>
                <a:cs typeface="Arial"/>
              </a:rPr>
              <a:t>a</a:t>
            </a:r>
            <a:r>
              <a:rPr sz="1300" spc="-10" dirty="0">
                <a:latin typeface="Arial"/>
                <a:cs typeface="Arial"/>
              </a:rPr>
              <a:t> </a:t>
            </a:r>
            <a:r>
              <a:rPr sz="1300" dirty="0">
                <a:latin typeface="Arial"/>
                <a:cs typeface="Arial"/>
              </a:rPr>
              <a:t>wealth</a:t>
            </a:r>
            <a:r>
              <a:rPr sz="1300" spc="-15" dirty="0">
                <a:latin typeface="Arial"/>
                <a:cs typeface="Arial"/>
              </a:rPr>
              <a:t> </a:t>
            </a:r>
            <a:r>
              <a:rPr sz="1300" spc="-10" dirty="0">
                <a:latin typeface="Arial"/>
                <a:cs typeface="Arial"/>
              </a:rPr>
              <a:t>management</a:t>
            </a:r>
            <a:r>
              <a:rPr sz="1300" spc="-55" dirty="0">
                <a:latin typeface="Arial"/>
                <a:cs typeface="Arial"/>
              </a:rPr>
              <a:t> </a:t>
            </a:r>
            <a:r>
              <a:rPr sz="1300" dirty="0">
                <a:latin typeface="Arial"/>
                <a:cs typeface="Arial"/>
              </a:rPr>
              <a:t>team</a:t>
            </a:r>
            <a:r>
              <a:rPr sz="1300" spc="-10" dirty="0">
                <a:latin typeface="Arial"/>
                <a:cs typeface="Arial"/>
              </a:rPr>
              <a:t> </a:t>
            </a:r>
            <a:r>
              <a:rPr sz="1300" dirty="0">
                <a:latin typeface="Arial"/>
                <a:cs typeface="Arial"/>
              </a:rPr>
              <a:t>and</a:t>
            </a:r>
            <a:r>
              <a:rPr sz="1300" spc="-25" dirty="0">
                <a:latin typeface="Arial"/>
                <a:cs typeface="Arial"/>
              </a:rPr>
              <a:t> </a:t>
            </a:r>
            <a:r>
              <a:rPr sz="1300" spc="-10" dirty="0">
                <a:latin typeface="Arial"/>
                <a:cs typeface="Arial"/>
              </a:rPr>
              <a:t>transitioning accounts</a:t>
            </a:r>
            <a:r>
              <a:rPr sz="1300" spc="-30" dirty="0">
                <a:latin typeface="Arial"/>
                <a:cs typeface="Arial"/>
              </a:rPr>
              <a:t> </a:t>
            </a:r>
            <a:r>
              <a:rPr sz="1300" dirty="0">
                <a:latin typeface="Arial"/>
                <a:cs typeface="Arial"/>
              </a:rPr>
              <a:t>from</a:t>
            </a:r>
            <a:r>
              <a:rPr sz="1300" spc="-20" dirty="0">
                <a:latin typeface="Arial"/>
                <a:cs typeface="Arial"/>
              </a:rPr>
              <a:t> </a:t>
            </a:r>
            <a:r>
              <a:rPr sz="1300" dirty="0">
                <a:latin typeface="Arial"/>
                <a:cs typeface="Arial"/>
              </a:rPr>
              <a:t>the</a:t>
            </a:r>
            <a:r>
              <a:rPr sz="1300" spc="-25" dirty="0">
                <a:latin typeface="Arial"/>
                <a:cs typeface="Arial"/>
              </a:rPr>
              <a:t> </a:t>
            </a:r>
            <a:r>
              <a:rPr sz="1300" dirty="0">
                <a:latin typeface="Arial"/>
                <a:cs typeface="Arial"/>
              </a:rPr>
              <a:t>New</a:t>
            </a:r>
            <a:r>
              <a:rPr sz="1300" spc="-5" dirty="0">
                <a:latin typeface="Arial"/>
                <a:cs typeface="Arial"/>
              </a:rPr>
              <a:t> </a:t>
            </a:r>
            <a:r>
              <a:rPr sz="1300" spc="-20" dirty="0">
                <a:latin typeface="Arial"/>
                <a:cs typeface="Arial"/>
              </a:rPr>
              <a:t>York </a:t>
            </a:r>
            <a:r>
              <a:rPr sz="1300" dirty="0">
                <a:latin typeface="Arial"/>
                <a:cs typeface="Arial"/>
              </a:rPr>
              <a:t>office,</a:t>
            </a:r>
            <a:r>
              <a:rPr sz="1300" spc="-50" dirty="0">
                <a:latin typeface="Arial"/>
                <a:cs typeface="Arial"/>
              </a:rPr>
              <a:t> </a:t>
            </a:r>
            <a:r>
              <a:rPr sz="1300" dirty="0">
                <a:latin typeface="Arial"/>
                <a:cs typeface="Arial"/>
              </a:rPr>
              <a:t>he</a:t>
            </a:r>
            <a:r>
              <a:rPr sz="1300" spc="-30" dirty="0">
                <a:latin typeface="Arial"/>
                <a:cs typeface="Arial"/>
              </a:rPr>
              <a:t> </a:t>
            </a:r>
            <a:r>
              <a:rPr sz="1300" dirty="0">
                <a:latin typeface="Arial"/>
                <a:cs typeface="Arial"/>
              </a:rPr>
              <a:t>began</a:t>
            </a:r>
            <a:r>
              <a:rPr sz="1300" spc="-35" dirty="0">
                <a:latin typeface="Arial"/>
                <a:cs typeface="Arial"/>
              </a:rPr>
              <a:t> </a:t>
            </a:r>
            <a:r>
              <a:rPr sz="1300" spc="-10" dirty="0">
                <a:latin typeface="Arial"/>
                <a:cs typeface="Arial"/>
              </a:rPr>
              <a:t>establishing</a:t>
            </a:r>
            <a:r>
              <a:rPr sz="1300" spc="-15" dirty="0">
                <a:latin typeface="Arial"/>
                <a:cs typeface="Arial"/>
              </a:rPr>
              <a:t> </a:t>
            </a:r>
            <a:r>
              <a:rPr sz="1300" spc="-10" dirty="0">
                <a:latin typeface="Arial"/>
                <a:cs typeface="Arial"/>
              </a:rPr>
              <a:t>relationships</a:t>
            </a:r>
            <a:r>
              <a:rPr sz="1300" spc="-20" dirty="0">
                <a:latin typeface="Arial"/>
                <a:cs typeface="Arial"/>
              </a:rPr>
              <a:t> </a:t>
            </a:r>
            <a:r>
              <a:rPr sz="1300" dirty="0">
                <a:latin typeface="Arial"/>
                <a:cs typeface="Arial"/>
              </a:rPr>
              <a:t>with</a:t>
            </a:r>
            <a:r>
              <a:rPr sz="1300" spc="-10" dirty="0">
                <a:latin typeface="Arial"/>
                <a:cs typeface="Arial"/>
              </a:rPr>
              <a:t> </a:t>
            </a:r>
            <a:r>
              <a:rPr sz="1300" dirty="0">
                <a:latin typeface="Arial"/>
                <a:cs typeface="Arial"/>
              </a:rPr>
              <a:t>Estate</a:t>
            </a:r>
            <a:r>
              <a:rPr sz="1300" spc="-25" dirty="0">
                <a:latin typeface="Arial"/>
                <a:cs typeface="Arial"/>
              </a:rPr>
              <a:t> </a:t>
            </a:r>
            <a:r>
              <a:rPr sz="1300" spc="-10" dirty="0">
                <a:latin typeface="Arial"/>
                <a:cs typeface="Arial"/>
              </a:rPr>
              <a:t>Planning</a:t>
            </a:r>
            <a:r>
              <a:rPr sz="1300" spc="-30" dirty="0">
                <a:latin typeface="Arial"/>
                <a:cs typeface="Arial"/>
              </a:rPr>
              <a:t> </a:t>
            </a:r>
            <a:r>
              <a:rPr sz="1300" spc="-10" dirty="0">
                <a:latin typeface="Arial"/>
                <a:cs typeface="Arial"/>
              </a:rPr>
              <a:t>Attorneys</a:t>
            </a:r>
            <a:r>
              <a:rPr sz="1300" spc="10" dirty="0">
                <a:latin typeface="Arial"/>
                <a:cs typeface="Arial"/>
              </a:rPr>
              <a:t> </a:t>
            </a:r>
            <a:r>
              <a:rPr sz="1300" dirty="0">
                <a:latin typeface="Arial"/>
                <a:cs typeface="Arial"/>
              </a:rPr>
              <a:t>and</a:t>
            </a:r>
            <a:r>
              <a:rPr sz="1300" spc="-30" dirty="0">
                <a:latin typeface="Arial"/>
                <a:cs typeface="Arial"/>
              </a:rPr>
              <a:t> </a:t>
            </a:r>
            <a:r>
              <a:rPr sz="1300" dirty="0">
                <a:latin typeface="Arial"/>
                <a:cs typeface="Arial"/>
              </a:rPr>
              <a:t>COI’s</a:t>
            </a:r>
            <a:r>
              <a:rPr sz="1300" spc="-15" dirty="0">
                <a:latin typeface="Arial"/>
                <a:cs typeface="Arial"/>
              </a:rPr>
              <a:t> </a:t>
            </a:r>
            <a:r>
              <a:rPr sz="1300" spc="-25" dirty="0">
                <a:latin typeface="Arial"/>
                <a:cs typeface="Arial"/>
              </a:rPr>
              <a:t>to</a:t>
            </a:r>
            <a:r>
              <a:rPr sz="1300" spc="500" dirty="0">
                <a:latin typeface="Arial"/>
                <a:cs typeface="Arial"/>
              </a:rPr>
              <a:t> </a:t>
            </a:r>
            <a:r>
              <a:rPr sz="1300" dirty="0">
                <a:latin typeface="Arial"/>
                <a:cs typeface="Arial"/>
              </a:rPr>
              <a:t>grow</a:t>
            </a:r>
            <a:r>
              <a:rPr sz="1300" spc="-15" dirty="0">
                <a:latin typeface="Arial"/>
                <a:cs typeface="Arial"/>
              </a:rPr>
              <a:t> </a:t>
            </a:r>
            <a:r>
              <a:rPr sz="1300" dirty="0">
                <a:latin typeface="Arial"/>
                <a:cs typeface="Arial"/>
              </a:rPr>
              <a:t>the</a:t>
            </a:r>
            <a:r>
              <a:rPr sz="1300" spc="-20" dirty="0">
                <a:latin typeface="Arial"/>
                <a:cs typeface="Arial"/>
              </a:rPr>
              <a:t> </a:t>
            </a:r>
            <a:r>
              <a:rPr sz="1300" spc="-10" dirty="0">
                <a:latin typeface="Arial"/>
                <a:cs typeface="Arial"/>
              </a:rPr>
              <a:t>Deutsche</a:t>
            </a:r>
            <a:r>
              <a:rPr sz="1300" spc="-20" dirty="0">
                <a:latin typeface="Arial"/>
                <a:cs typeface="Arial"/>
              </a:rPr>
              <a:t> </a:t>
            </a:r>
            <a:r>
              <a:rPr sz="1300" dirty="0">
                <a:latin typeface="Arial"/>
                <a:cs typeface="Arial"/>
              </a:rPr>
              <a:t>Bank</a:t>
            </a:r>
            <a:r>
              <a:rPr sz="1300" spc="-15" dirty="0">
                <a:latin typeface="Arial"/>
                <a:cs typeface="Arial"/>
              </a:rPr>
              <a:t> </a:t>
            </a:r>
            <a:r>
              <a:rPr sz="1300" dirty="0">
                <a:latin typeface="Arial"/>
                <a:cs typeface="Arial"/>
              </a:rPr>
              <a:t>presence</a:t>
            </a:r>
            <a:r>
              <a:rPr sz="1300" spc="-25" dirty="0">
                <a:latin typeface="Arial"/>
                <a:cs typeface="Arial"/>
              </a:rPr>
              <a:t> </a:t>
            </a:r>
            <a:r>
              <a:rPr sz="1300" dirty="0">
                <a:latin typeface="Arial"/>
                <a:cs typeface="Arial"/>
              </a:rPr>
              <a:t>in</a:t>
            </a:r>
            <a:r>
              <a:rPr sz="1300" spc="-15" dirty="0">
                <a:latin typeface="Arial"/>
                <a:cs typeface="Arial"/>
              </a:rPr>
              <a:t> </a:t>
            </a:r>
            <a:r>
              <a:rPr sz="1300" spc="-10" dirty="0">
                <a:latin typeface="Arial"/>
                <a:cs typeface="Arial"/>
              </a:rPr>
              <a:t>Jacksonville.</a:t>
            </a:r>
            <a:r>
              <a:rPr sz="1300" spc="-20" dirty="0">
                <a:latin typeface="Arial"/>
                <a:cs typeface="Arial"/>
              </a:rPr>
              <a:t> </a:t>
            </a:r>
            <a:r>
              <a:rPr sz="1300" dirty="0">
                <a:latin typeface="Arial"/>
                <a:cs typeface="Arial"/>
              </a:rPr>
              <a:t>While</a:t>
            </a:r>
            <a:r>
              <a:rPr sz="1300" spc="-40" dirty="0">
                <a:latin typeface="Arial"/>
                <a:cs typeface="Arial"/>
              </a:rPr>
              <a:t> </a:t>
            </a:r>
            <a:r>
              <a:rPr sz="1300" dirty="0">
                <a:latin typeface="Arial"/>
                <a:cs typeface="Arial"/>
              </a:rPr>
              <a:t>successfully</a:t>
            </a:r>
            <a:r>
              <a:rPr sz="1300" spc="-30" dirty="0">
                <a:latin typeface="Arial"/>
                <a:cs typeface="Arial"/>
              </a:rPr>
              <a:t> </a:t>
            </a:r>
            <a:r>
              <a:rPr sz="1300" spc="-10" dirty="0">
                <a:latin typeface="Arial"/>
                <a:cs typeface="Arial"/>
              </a:rPr>
              <a:t>accomplishing</a:t>
            </a:r>
            <a:r>
              <a:rPr sz="1300" spc="-20" dirty="0">
                <a:latin typeface="Arial"/>
                <a:cs typeface="Arial"/>
              </a:rPr>
              <a:t> </a:t>
            </a:r>
            <a:r>
              <a:rPr sz="1300" spc="-10" dirty="0">
                <a:latin typeface="Arial"/>
                <a:cs typeface="Arial"/>
              </a:rPr>
              <a:t>these </a:t>
            </a:r>
            <a:r>
              <a:rPr sz="1300" dirty="0">
                <a:latin typeface="Arial"/>
                <a:cs typeface="Arial"/>
              </a:rPr>
              <a:t>goals,</a:t>
            </a:r>
            <a:r>
              <a:rPr sz="1300" spc="-40" dirty="0">
                <a:latin typeface="Arial"/>
                <a:cs typeface="Arial"/>
              </a:rPr>
              <a:t> </a:t>
            </a:r>
            <a:r>
              <a:rPr sz="1300" spc="-10" dirty="0">
                <a:latin typeface="Arial"/>
                <a:cs typeface="Arial"/>
              </a:rPr>
              <a:t>Stephen</a:t>
            </a:r>
            <a:r>
              <a:rPr sz="1300" spc="-45" dirty="0">
                <a:latin typeface="Arial"/>
                <a:cs typeface="Arial"/>
              </a:rPr>
              <a:t> </a:t>
            </a:r>
            <a:r>
              <a:rPr sz="1300" dirty="0">
                <a:latin typeface="Arial"/>
                <a:cs typeface="Arial"/>
              </a:rPr>
              <a:t>also</a:t>
            </a:r>
            <a:r>
              <a:rPr sz="1300" spc="-40" dirty="0">
                <a:latin typeface="Arial"/>
                <a:cs typeface="Arial"/>
              </a:rPr>
              <a:t> </a:t>
            </a:r>
            <a:r>
              <a:rPr sz="1300" dirty="0">
                <a:latin typeface="Arial"/>
                <a:cs typeface="Arial"/>
              </a:rPr>
              <a:t>began</a:t>
            </a:r>
            <a:r>
              <a:rPr sz="1300" spc="-45" dirty="0">
                <a:latin typeface="Arial"/>
                <a:cs typeface="Arial"/>
              </a:rPr>
              <a:t> </a:t>
            </a:r>
            <a:r>
              <a:rPr sz="1300" dirty="0">
                <a:latin typeface="Arial"/>
                <a:cs typeface="Arial"/>
              </a:rPr>
              <a:t>pursuing</a:t>
            </a:r>
            <a:r>
              <a:rPr sz="1300" spc="-35" dirty="0">
                <a:latin typeface="Arial"/>
                <a:cs typeface="Arial"/>
              </a:rPr>
              <a:t> </a:t>
            </a:r>
            <a:r>
              <a:rPr sz="1300" dirty="0">
                <a:latin typeface="Arial"/>
                <a:cs typeface="Arial"/>
              </a:rPr>
              <a:t>the</a:t>
            </a:r>
            <a:r>
              <a:rPr sz="1300" spc="-45" dirty="0">
                <a:latin typeface="Arial"/>
                <a:cs typeface="Arial"/>
              </a:rPr>
              <a:t> </a:t>
            </a:r>
            <a:r>
              <a:rPr sz="1300" dirty="0">
                <a:latin typeface="Arial"/>
                <a:cs typeface="Arial"/>
              </a:rPr>
              <a:t>Certified</a:t>
            </a:r>
            <a:r>
              <a:rPr sz="1300" spc="-40" dirty="0">
                <a:latin typeface="Arial"/>
                <a:cs typeface="Arial"/>
              </a:rPr>
              <a:t> </a:t>
            </a:r>
            <a:r>
              <a:rPr sz="1300" dirty="0">
                <a:latin typeface="Arial"/>
                <a:cs typeface="Arial"/>
              </a:rPr>
              <a:t>Trust</a:t>
            </a:r>
            <a:r>
              <a:rPr sz="1300" spc="-40" dirty="0">
                <a:latin typeface="Arial"/>
                <a:cs typeface="Arial"/>
              </a:rPr>
              <a:t> </a:t>
            </a:r>
            <a:r>
              <a:rPr sz="1300" dirty="0">
                <a:latin typeface="Arial"/>
                <a:cs typeface="Arial"/>
              </a:rPr>
              <a:t>&amp;</a:t>
            </a:r>
            <a:r>
              <a:rPr sz="1300" spc="-40" dirty="0">
                <a:latin typeface="Arial"/>
                <a:cs typeface="Arial"/>
              </a:rPr>
              <a:t> </a:t>
            </a:r>
            <a:r>
              <a:rPr sz="1300" spc="-10" dirty="0">
                <a:latin typeface="Arial"/>
                <a:cs typeface="Arial"/>
              </a:rPr>
              <a:t>Financial</a:t>
            </a:r>
            <a:r>
              <a:rPr sz="1300" spc="-35" dirty="0">
                <a:latin typeface="Arial"/>
                <a:cs typeface="Arial"/>
              </a:rPr>
              <a:t> </a:t>
            </a:r>
            <a:r>
              <a:rPr sz="1300" dirty="0">
                <a:latin typeface="Arial"/>
                <a:cs typeface="Arial"/>
              </a:rPr>
              <a:t>Advisor</a:t>
            </a:r>
            <a:r>
              <a:rPr sz="1300" spc="-15" dirty="0">
                <a:latin typeface="Arial"/>
                <a:cs typeface="Arial"/>
              </a:rPr>
              <a:t> </a:t>
            </a:r>
            <a:r>
              <a:rPr sz="1300" spc="-10" dirty="0">
                <a:latin typeface="Arial"/>
                <a:cs typeface="Arial"/>
              </a:rPr>
              <a:t>(CTFA) designation.</a:t>
            </a:r>
            <a:endParaRPr sz="1300" dirty="0">
              <a:latin typeface="Arial"/>
              <a:cs typeface="Arial"/>
            </a:endParaRPr>
          </a:p>
          <a:p>
            <a:pPr marL="299085" marR="60960" indent="-287020">
              <a:buChar char="•"/>
              <a:tabLst>
                <a:tab pos="299720" algn="l"/>
                <a:tab pos="300355" algn="l"/>
              </a:tabLst>
            </a:pPr>
            <a:r>
              <a:rPr sz="1300" spc="-10" dirty="0">
                <a:latin typeface="Arial"/>
                <a:cs typeface="Arial"/>
              </a:rPr>
              <a:t>Stephen</a:t>
            </a:r>
            <a:r>
              <a:rPr sz="1300" spc="-50" dirty="0">
                <a:latin typeface="Arial"/>
                <a:cs typeface="Arial"/>
              </a:rPr>
              <a:t> </a:t>
            </a:r>
            <a:r>
              <a:rPr sz="1300" dirty="0">
                <a:latin typeface="Arial"/>
                <a:cs typeface="Arial"/>
              </a:rPr>
              <a:t>lives</a:t>
            </a:r>
            <a:r>
              <a:rPr sz="1300" spc="-10" dirty="0">
                <a:latin typeface="Arial"/>
                <a:cs typeface="Arial"/>
              </a:rPr>
              <a:t> </a:t>
            </a:r>
            <a:r>
              <a:rPr sz="1300" dirty="0">
                <a:latin typeface="Arial"/>
                <a:cs typeface="Arial"/>
              </a:rPr>
              <a:t>in</a:t>
            </a:r>
            <a:r>
              <a:rPr sz="1300" spc="-45" dirty="0">
                <a:latin typeface="Arial"/>
                <a:cs typeface="Arial"/>
              </a:rPr>
              <a:t> </a:t>
            </a:r>
            <a:r>
              <a:rPr sz="1300" spc="-10" dirty="0">
                <a:latin typeface="Arial"/>
                <a:cs typeface="Arial"/>
              </a:rPr>
              <a:t>Fernandina</a:t>
            </a:r>
            <a:r>
              <a:rPr sz="1300" spc="-45" dirty="0">
                <a:latin typeface="Arial"/>
                <a:cs typeface="Arial"/>
              </a:rPr>
              <a:t> </a:t>
            </a:r>
            <a:r>
              <a:rPr sz="1300" dirty="0">
                <a:latin typeface="Arial"/>
                <a:cs typeface="Arial"/>
              </a:rPr>
              <a:t>Beach,</a:t>
            </a:r>
            <a:r>
              <a:rPr sz="1300" spc="-40" dirty="0">
                <a:latin typeface="Arial"/>
                <a:cs typeface="Arial"/>
              </a:rPr>
              <a:t> </a:t>
            </a:r>
            <a:r>
              <a:rPr sz="1300" dirty="0">
                <a:latin typeface="Arial"/>
                <a:cs typeface="Arial"/>
              </a:rPr>
              <a:t>Florida</a:t>
            </a:r>
            <a:r>
              <a:rPr sz="1300" spc="-40" dirty="0">
                <a:latin typeface="Arial"/>
                <a:cs typeface="Arial"/>
              </a:rPr>
              <a:t> </a:t>
            </a:r>
            <a:r>
              <a:rPr sz="1300" dirty="0">
                <a:latin typeface="Arial"/>
                <a:cs typeface="Arial"/>
              </a:rPr>
              <a:t>with</a:t>
            </a:r>
            <a:r>
              <a:rPr sz="1300" spc="-25" dirty="0">
                <a:latin typeface="Arial"/>
                <a:cs typeface="Arial"/>
              </a:rPr>
              <a:t> </a:t>
            </a:r>
            <a:r>
              <a:rPr sz="1300" dirty="0">
                <a:latin typeface="Arial"/>
                <a:cs typeface="Arial"/>
              </a:rPr>
              <a:t>his</a:t>
            </a:r>
            <a:r>
              <a:rPr sz="1300" spc="-35" dirty="0">
                <a:latin typeface="Arial"/>
                <a:cs typeface="Arial"/>
              </a:rPr>
              <a:t> </a:t>
            </a:r>
            <a:r>
              <a:rPr sz="1300" dirty="0">
                <a:latin typeface="Arial"/>
                <a:cs typeface="Arial"/>
              </a:rPr>
              <a:t>wife</a:t>
            </a:r>
            <a:r>
              <a:rPr sz="1300" spc="-35" dirty="0">
                <a:latin typeface="Arial"/>
                <a:cs typeface="Arial"/>
              </a:rPr>
              <a:t> </a:t>
            </a:r>
            <a:r>
              <a:rPr sz="1300" dirty="0">
                <a:latin typeface="Arial"/>
                <a:cs typeface="Arial"/>
              </a:rPr>
              <a:t>Shelby</a:t>
            </a:r>
            <a:r>
              <a:rPr sz="1300" spc="-35" dirty="0">
                <a:latin typeface="Arial"/>
                <a:cs typeface="Arial"/>
              </a:rPr>
              <a:t> </a:t>
            </a:r>
            <a:r>
              <a:rPr sz="1300" dirty="0">
                <a:latin typeface="Arial"/>
                <a:cs typeface="Arial"/>
              </a:rPr>
              <a:t>and</a:t>
            </a:r>
            <a:r>
              <a:rPr sz="1300" spc="-45" dirty="0">
                <a:latin typeface="Arial"/>
                <a:cs typeface="Arial"/>
              </a:rPr>
              <a:t> </a:t>
            </a:r>
            <a:r>
              <a:rPr sz="1300" dirty="0">
                <a:latin typeface="Arial"/>
                <a:cs typeface="Arial"/>
              </a:rPr>
              <a:t>Puggle</a:t>
            </a:r>
            <a:r>
              <a:rPr sz="1300" spc="-45" dirty="0">
                <a:latin typeface="Arial"/>
                <a:cs typeface="Arial"/>
              </a:rPr>
              <a:t> </a:t>
            </a:r>
            <a:r>
              <a:rPr sz="1300" dirty="0">
                <a:latin typeface="Arial"/>
                <a:cs typeface="Arial"/>
              </a:rPr>
              <a:t>dog,</a:t>
            </a:r>
            <a:r>
              <a:rPr sz="1300" spc="-50" dirty="0">
                <a:latin typeface="Arial"/>
                <a:cs typeface="Arial"/>
              </a:rPr>
              <a:t> </a:t>
            </a:r>
            <a:r>
              <a:rPr sz="1300" dirty="0">
                <a:latin typeface="Arial"/>
                <a:cs typeface="Arial"/>
              </a:rPr>
              <a:t>Nova.</a:t>
            </a:r>
            <a:r>
              <a:rPr sz="1300" spc="-35" dirty="0">
                <a:latin typeface="Arial"/>
                <a:cs typeface="Arial"/>
              </a:rPr>
              <a:t> </a:t>
            </a:r>
            <a:r>
              <a:rPr sz="1300" spc="-25" dirty="0">
                <a:latin typeface="Arial"/>
                <a:cs typeface="Arial"/>
              </a:rPr>
              <a:t>In </a:t>
            </a:r>
            <a:r>
              <a:rPr sz="1300" dirty="0">
                <a:latin typeface="Arial"/>
                <a:cs typeface="Arial"/>
              </a:rPr>
              <a:t>his</a:t>
            </a:r>
            <a:r>
              <a:rPr sz="1300" spc="-25" dirty="0">
                <a:latin typeface="Arial"/>
                <a:cs typeface="Arial"/>
              </a:rPr>
              <a:t> </a:t>
            </a:r>
            <a:r>
              <a:rPr sz="1300" dirty="0">
                <a:latin typeface="Arial"/>
                <a:cs typeface="Arial"/>
              </a:rPr>
              <a:t>spare</a:t>
            </a:r>
            <a:r>
              <a:rPr sz="1300" spc="-35" dirty="0">
                <a:latin typeface="Arial"/>
                <a:cs typeface="Arial"/>
              </a:rPr>
              <a:t> </a:t>
            </a:r>
            <a:r>
              <a:rPr sz="1300" dirty="0">
                <a:latin typeface="Arial"/>
                <a:cs typeface="Arial"/>
              </a:rPr>
              <a:t>time,</a:t>
            </a:r>
            <a:r>
              <a:rPr sz="1300" spc="-40" dirty="0">
                <a:latin typeface="Arial"/>
                <a:cs typeface="Arial"/>
              </a:rPr>
              <a:t> </a:t>
            </a:r>
            <a:r>
              <a:rPr sz="1300" spc="-10" dirty="0">
                <a:latin typeface="Arial"/>
                <a:cs typeface="Arial"/>
              </a:rPr>
              <a:t>Stephen</a:t>
            </a:r>
            <a:r>
              <a:rPr sz="1300" spc="-30" dirty="0">
                <a:latin typeface="Arial"/>
                <a:cs typeface="Arial"/>
              </a:rPr>
              <a:t> </a:t>
            </a:r>
            <a:r>
              <a:rPr sz="1300" dirty="0">
                <a:latin typeface="Arial"/>
                <a:cs typeface="Arial"/>
              </a:rPr>
              <a:t>enjoys fishing,</a:t>
            </a:r>
            <a:r>
              <a:rPr sz="1300" spc="-30" dirty="0">
                <a:latin typeface="Arial"/>
                <a:cs typeface="Arial"/>
              </a:rPr>
              <a:t> </a:t>
            </a:r>
            <a:r>
              <a:rPr sz="1300" spc="-10" dirty="0">
                <a:latin typeface="Arial"/>
                <a:cs typeface="Arial"/>
              </a:rPr>
              <a:t>surfing,</a:t>
            </a:r>
            <a:r>
              <a:rPr sz="1300" spc="-50" dirty="0">
                <a:latin typeface="Arial"/>
                <a:cs typeface="Arial"/>
              </a:rPr>
              <a:t> </a:t>
            </a:r>
            <a:r>
              <a:rPr sz="1300" dirty="0">
                <a:latin typeface="Arial"/>
                <a:cs typeface="Arial"/>
              </a:rPr>
              <a:t>golfing,</a:t>
            </a:r>
            <a:r>
              <a:rPr sz="1300" spc="-20" dirty="0">
                <a:latin typeface="Arial"/>
                <a:cs typeface="Arial"/>
              </a:rPr>
              <a:t> </a:t>
            </a:r>
            <a:r>
              <a:rPr sz="1300" dirty="0">
                <a:latin typeface="Arial"/>
                <a:cs typeface="Arial"/>
              </a:rPr>
              <a:t>and</a:t>
            </a:r>
            <a:r>
              <a:rPr sz="1300" spc="-35" dirty="0">
                <a:latin typeface="Arial"/>
                <a:cs typeface="Arial"/>
              </a:rPr>
              <a:t> </a:t>
            </a:r>
            <a:r>
              <a:rPr sz="1300" spc="-10" dirty="0">
                <a:latin typeface="Arial"/>
                <a:cs typeface="Arial"/>
              </a:rPr>
              <a:t>reading.</a:t>
            </a:r>
            <a:r>
              <a:rPr sz="1300" spc="-20" dirty="0">
                <a:latin typeface="Arial"/>
                <a:cs typeface="Arial"/>
              </a:rPr>
              <a:t> </a:t>
            </a:r>
            <a:r>
              <a:rPr sz="1300" dirty="0">
                <a:latin typeface="Arial"/>
                <a:cs typeface="Arial"/>
              </a:rPr>
              <a:t>Most</a:t>
            </a:r>
            <a:r>
              <a:rPr sz="1300" spc="-35" dirty="0">
                <a:latin typeface="Arial"/>
                <a:cs typeface="Arial"/>
              </a:rPr>
              <a:t> </a:t>
            </a:r>
            <a:r>
              <a:rPr sz="1300" spc="-10" dirty="0">
                <a:latin typeface="Arial"/>
                <a:cs typeface="Arial"/>
              </a:rPr>
              <a:t>importantly,</a:t>
            </a:r>
            <a:r>
              <a:rPr sz="1300" spc="10" dirty="0">
                <a:latin typeface="Arial"/>
                <a:cs typeface="Arial"/>
              </a:rPr>
              <a:t> </a:t>
            </a:r>
            <a:r>
              <a:rPr sz="1300" spc="-25" dirty="0">
                <a:latin typeface="Arial"/>
                <a:cs typeface="Arial"/>
              </a:rPr>
              <a:t>he </a:t>
            </a:r>
            <a:r>
              <a:rPr sz="1300" dirty="0">
                <a:latin typeface="Arial"/>
                <a:cs typeface="Arial"/>
              </a:rPr>
              <a:t>loves</a:t>
            </a:r>
            <a:r>
              <a:rPr sz="1300" spc="-20" dirty="0">
                <a:latin typeface="Arial"/>
                <a:cs typeface="Arial"/>
              </a:rPr>
              <a:t> </a:t>
            </a:r>
            <a:r>
              <a:rPr sz="1300" spc="-10" dirty="0">
                <a:latin typeface="Arial"/>
                <a:cs typeface="Arial"/>
              </a:rPr>
              <a:t>spending</a:t>
            </a:r>
            <a:r>
              <a:rPr sz="1300" spc="-35" dirty="0">
                <a:latin typeface="Arial"/>
                <a:cs typeface="Arial"/>
              </a:rPr>
              <a:t> </a:t>
            </a:r>
            <a:r>
              <a:rPr sz="1300" dirty="0">
                <a:latin typeface="Arial"/>
                <a:cs typeface="Arial"/>
              </a:rPr>
              <a:t>time</a:t>
            </a:r>
            <a:r>
              <a:rPr sz="1300" spc="-40" dirty="0">
                <a:latin typeface="Arial"/>
                <a:cs typeface="Arial"/>
              </a:rPr>
              <a:t> </a:t>
            </a:r>
            <a:r>
              <a:rPr sz="1300" dirty="0">
                <a:latin typeface="Arial"/>
                <a:cs typeface="Arial"/>
              </a:rPr>
              <a:t>with</a:t>
            </a:r>
            <a:r>
              <a:rPr sz="1300" spc="-5" dirty="0">
                <a:latin typeface="Arial"/>
                <a:cs typeface="Arial"/>
              </a:rPr>
              <a:t> </a:t>
            </a:r>
            <a:r>
              <a:rPr sz="1300" dirty="0">
                <a:latin typeface="Arial"/>
                <a:cs typeface="Arial"/>
              </a:rPr>
              <a:t>his</a:t>
            </a:r>
            <a:r>
              <a:rPr sz="1300" spc="-25" dirty="0">
                <a:latin typeface="Arial"/>
                <a:cs typeface="Arial"/>
              </a:rPr>
              <a:t> </a:t>
            </a:r>
            <a:r>
              <a:rPr sz="1300" dirty="0">
                <a:latin typeface="Arial"/>
                <a:cs typeface="Arial"/>
              </a:rPr>
              <a:t>family</a:t>
            </a:r>
            <a:r>
              <a:rPr sz="1300" spc="-35" dirty="0">
                <a:latin typeface="Arial"/>
                <a:cs typeface="Arial"/>
              </a:rPr>
              <a:t> </a:t>
            </a:r>
            <a:r>
              <a:rPr sz="1300" dirty="0">
                <a:latin typeface="Arial"/>
                <a:cs typeface="Arial"/>
              </a:rPr>
              <a:t>and</a:t>
            </a:r>
            <a:r>
              <a:rPr sz="1300" spc="-35" dirty="0">
                <a:latin typeface="Arial"/>
                <a:cs typeface="Arial"/>
              </a:rPr>
              <a:t> </a:t>
            </a:r>
            <a:r>
              <a:rPr sz="1300" dirty="0">
                <a:latin typeface="Arial"/>
                <a:cs typeface="Arial"/>
              </a:rPr>
              <a:t>friends</a:t>
            </a:r>
            <a:r>
              <a:rPr sz="1300" spc="-35" dirty="0">
                <a:latin typeface="Arial"/>
                <a:cs typeface="Arial"/>
              </a:rPr>
              <a:t> </a:t>
            </a:r>
            <a:r>
              <a:rPr sz="1300" dirty="0">
                <a:latin typeface="Arial"/>
                <a:cs typeface="Arial"/>
              </a:rPr>
              <a:t>in</a:t>
            </a:r>
            <a:r>
              <a:rPr sz="1300" spc="-25" dirty="0">
                <a:latin typeface="Arial"/>
                <a:cs typeface="Arial"/>
              </a:rPr>
              <a:t> </a:t>
            </a:r>
            <a:r>
              <a:rPr sz="1300" dirty="0">
                <a:latin typeface="Arial"/>
                <a:cs typeface="Arial"/>
              </a:rPr>
              <a:t>the</a:t>
            </a:r>
            <a:r>
              <a:rPr sz="1300" spc="-35" dirty="0">
                <a:latin typeface="Arial"/>
                <a:cs typeface="Arial"/>
              </a:rPr>
              <a:t> </a:t>
            </a:r>
            <a:r>
              <a:rPr sz="1300" spc="-10" dirty="0">
                <a:latin typeface="Arial"/>
                <a:cs typeface="Arial"/>
              </a:rPr>
              <a:t>Fernandina</a:t>
            </a:r>
            <a:r>
              <a:rPr sz="1300" spc="-25" dirty="0">
                <a:latin typeface="Arial"/>
                <a:cs typeface="Arial"/>
              </a:rPr>
              <a:t> </a:t>
            </a:r>
            <a:r>
              <a:rPr sz="1300" dirty="0">
                <a:latin typeface="Arial"/>
                <a:cs typeface="Arial"/>
              </a:rPr>
              <a:t>Beach</a:t>
            </a:r>
            <a:r>
              <a:rPr sz="1300" spc="-40" dirty="0">
                <a:latin typeface="Arial"/>
                <a:cs typeface="Arial"/>
              </a:rPr>
              <a:t> </a:t>
            </a:r>
            <a:r>
              <a:rPr sz="1300" spc="-10" dirty="0">
                <a:latin typeface="Arial"/>
                <a:cs typeface="Arial"/>
              </a:rPr>
              <a:t>area.</a:t>
            </a:r>
            <a:endParaRPr sz="1300" dirty="0">
              <a:latin typeface="Arial"/>
              <a:cs typeface="Arial"/>
            </a:endParaRPr>
          </a:p>
        </p:txBody>
      </p:sp>
      <p:sp>
        <p:nvSpPr>
          <p:cNvPr id="10" name="object 10"/>
          <p:cNvSpPr txBox="1">
            <a:spLocks noGrp="1"/>
          </p:cNvSpPr>
          <p:nvPr>
            <p:ph type="title"/>
          </p:nvPr>
        </p:nvSpPr>
        <p:spPr>
          <a:xfrm>
            <a:off x="612704" y="359700"/>
            <a:ext cx="7886700" cy="444352"/>
          </a:xfrm>
          <a:prstGeom prst="rect">
            <a:avLst/>
          </a:prstGeom>
        </p:spPr>
        <p:txBody>
          <a:bodyPr vert="horz" wrap="square" lIns="0" tIns="13335" rIns="0" bIns="0" rtlCol="0">
            <a:spAutoFit/>
          </a:bodyPr>
          <a:lstStyle/>
          <a:p>
            <a:pPr marL="12700">
              <a:lnSpc>
                <a:spcPct val="100000"/>
              </a:lnSpc>
              <a:spcBef>
                <a:spcPts val="105"/>
              </a:spcBef>
            </a:pPr>
            <a:r>
              <a:rPr sz="2800" spc="-25" dirty="0"/>
              <a:t>Your</a:t>
            </a:r>
            <a:r>
              <a:rPr sz="2800" spc="-75" dirty="0"/>
              <a:t> </a:t>
            </a:r>
            <a:r>
              <a:rPr sz="2800" dirty="0"/>
              <a:t>Wealth</a:t>
            </a:r>
            <a:r>
              <a:rPr sz="2800" spc="-75" dirty="0"/>
              <a:t> </a:t>
            </a:r>
            <a:r>
              <a:rPr sz="2800" dirty="0"/>
              <a:t>Management</a:t>
            </a:r>
            <a:r>
              <a:rPr sz="2800" spc="-135" dirty="0"/>
              <a:t> </a:t>
            </a:r>
            <a:r>
              <a:rPr sz="2800" spc="-20" dirty="0"/>
              <a:t>Team</a:t>
            </a:r>
          </a:p>
        </p:txBody>
      </p:sp>
      <p:pic>
        <p:nvPicPr>
          <p:cNvPr id="11" name="object 11"/>
          <p:cNvPicPr/>
          <p:nvPr/>
        </p:nvPicPr>
        <p:blipFill>
          <a:blip r:embed="rId3" cstate="print"/>
          <a:stretch>
            <a:fillRect/>
          </a:stretch>
        </p:blipFill>
        <p:spPr>
          <a:xfrm>
            <a:off x="563879" y="1005840"/>
            <a:ext cx="1133856" cy="1415795"/>
          </a:xfrm>
          <a:prstGeom prst="rect">
            <a:avLst/>
          </a:prstGeom>
        </p:spPr>
      </p:pic>
      <p:sp>
        <p:nvSpPr>
          <p:cNvPr id="14" name="Slide Number Placeholder 13">
            <a:extLst>
              <a:ext uri="{FF2B5EF4-FFF2-40B4-BE49-F238E27FC236}">
                <a16:creationId xmlns:a16="http://schemas.microsoft.com/office/drawing/2014/main" id="{55229EED-8A69-0BE5-4651-280BD114FC8B}"/>
              </a:ext>
            </a:extLst>
          </p:cNvPr>
          <p:cNvSpPr>
            <a:spLocks noGrp="1"/>
          </p:cNvSpPr>
          <p:nvPr>
            <p:ph type="sldNum" sz="quarter" idx="12"/>
          </p:nvPr>
        </p:nvSpPr>
        <p:spPr>
          <a:xfrm>
            <a:off x="6546726" y="6536658"/>
            <a:ext cx="2057400" cy="365125"/>
          </a:xfrm>
        </p:spPr>
        <p:txBody>
          <a:bodyPr/>
          <a:lstStyle/>
          <a:p>
            <a:fld id="{9AD08874-B085-4839-A939-B8EB998B4FF4}" type="slidenum">
              <a:rPr lang="en-US" smtClean="0"/>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1032252" y="2709200"/>
            <a:ext cx="1348628" cy="681054"/>
          </a:xfrm>
          <a:prstGeom prst="rect">
            <a:avLst/>
          </a:prstGeom>
        </p:spPr>
        <p:txBody>
          <a:bodyPr vert="horz" wrap="square" lIns="0" tIns="26894" rIns="0" bIns="0" rtlCol="0">
            <a:spAutoFit/>
          </a:bodyPr>
          <a:lstStyle/>
          <a:p>
            <a:pPr marL="11206">
              <a:spcBef>
                <a:spcPts val="212"/>
              </a:spcBef>
            </a:pPr>
            <a:r>
              <a:rPr sz="1059" b="1" dirty="0">
                <a:latin typeface="Arial"/>
                <a:cs typeface="Arial"/>
              </a:rPr>
              <a:t>Tim</a:t>
            </a:r>
            <a:r>
              <a:rPr sz="1059" b="1" spc="-22" dirty="0">
                <a:latin typeface="Arial"/>
                <a:cs typeface="Arial"/>
              </a:rPr>
              <a:t> </a:t>
            </a:r>
            <a:r>
              <a:rPr sz="1059" b="1" dirty="0">
                <a:latin typeface="Arial"/>
                <a:cs typeface="Arial"/>
              </a:rPr>
              <a:t>Foli,</a:t>
            </a:r>
            <a:r>
              <a:rPr sz="1059" b="1" spc="4" dirty="0">
                <a:latin typeface="Arial"/>
                <a:cs typeface="Arial"/>
              </a:rPr>
              <a:t> </a:t>
            </a:r>
            <a:r>
              <a:rPr sz="1059" b="1" dirty="0">
                <a:latin typeface="Arial"/>
                <a:cs typeface="Arial"/>
              </a:rPr>
              <a:t>CFP®,</a:t>
            </a:r>
            <a:r>
              <a:rPr sz="1059" b="1" spc="-4" dirty="0">
                <a:latin typeface="Arial"/>
                <a:cs typeface="Arial"/>
              </a:rPr>
              <a:t> </a:t>
            </a:r>
            <a:r>
              <a:rPr sz="1059" b="1" spc="-22" dirty="0">
                <a:latin typeface="Arial"/>
                <a:cs typeface="Arial"/>
              </a:rPr>
              <a:t>CMT</a:t>
            </a:r>
            <a:endParaRPr sz="1059" dirty="0">
              <a:latin typeface="Arial"/>
              <a:cs typeface="Arial"/>
            </a:endParaRPr>
          </a:p>
          <a:p>
            <a:pPr marL="11206" marR="358607">
              <a:lnSpc>
                <a:spcPct val="110000"/>
              </a:lnSpc>
              <a:spcBef>
                <a:spcPts val="4"/>
              </a:spcBef>
            </a:pPr>
            <a:r>
              <a:rPr sz="971" dirty="0">
                <a:latin typeface="Arial"/>
                <a:cs typeface="Arial"/>
              </a:rPr>
              <a:t>Portfolio</a:t>
            </a:r>
            <a:r>
              <a:rPr sz="971" spc="-49" dirty="0">
                <a:latin typeface="Arial"/>
                <a:cs typeface="Arial"/>
              </a:rPr>
              <a:t> </a:t>
            </a:r>
            <a:r>
              <a:rPr sz="971" spc="-9" dirty="0">
                <a:latin typeface="Arial"/>
                <a:cs typeface="Arial"/>
              </a:rPr>
              <a:t>Manager </a:t>
            </a:r>
            <a:r>
              <a:rPr sz="971" dirty="0">
                <a:latin typeface="Arial"/>
                <a:cs typeface="Arial"/>
              </a:rPr>
              <a:t>(904)</a:t>
            </a:r>
            <a:r>
              <a:rPr sz="971" spc="-13" dirty="0">
                <a:latin typeface="Arial"/>
                <a:cs typeface="Arial"/>
              </a:rPr>
              <a:t> </a:t>
            </a:r>
            <a:r>
              <a:rPr sz="971" spc="-9" dirty="0">
                <a:latin typeface="Arial"/>
                <a:cs typeface="Arial"/>
              </a:rPr>
              <a:t>565-</a:t>
            </a:r>
            <a:r>
              <a:rPr sz="971" spc="-18" dirty="0">
                <a:latin typeface="Arial"/>
                <a:cs typeface="Arial"/>
              </a:rPr>
              <a:t>7988</a:t>
            </a:r>
            <a:endParaRPr sz="971" dirty="0">
              <a:latin typeface="Arial"/>
              <a:cs typeface="Arial"/>
            </a:endParaRPr>
          </a:p>
          <a:p>
            <a:pPr marL="11206">
              <a:spcBef>
                <a:spcPts val="119"/>
              </a:spcBef>
            </a:pPr>
            <a:r>
              <a:rPr sz="971" spc="-9" dirty="0">
                <a:latin typeface="Arial"/>
                <a:cs typeface="Arial"/>
                <a:hlinkClick r:id="rId2"/>
              </a:rPr>
              <a:t>tim.foli@regions.com</a:t>
            </a:r>
            <a:endParaRPr sz="971" dirty="0">
              <a:latin typeface="Arial"/>
              <a:cs typeface="Arial"/>
            </a:endParaRPr>
          </a:p>
        </p:txBody>
      </p:sp>
      <p:sp>
        <p:nvSpPr>
          <p:cNvPr id="8" name="object 8"/>
          <p:cNvSpPr txBox="1">
            <a:spLocks noGrp="1"/>
          </p:cNvSpPr>
          <p:nvPr>
            <p:ph type="body" idx="1"/>
          </p:nvPr>
        </p:nvSpPr>
        <p:spPr>
          <a:xfrm>
            <a:off x="2618912" y="1238290"/>
            <a:ext cx="6365290" cy="4751074"/>
          </a:xfrm>
          <a:prstGeom prst="rect">
            <a:avLst/>
          </a:prstGeom>
        </p:spPr>
        <p:txBody>
          <a:bodyPr vert="horz" wrap="square" lIns="0" tIns="11206" rIns="0" bIns="0" rtlCol="0">
            <a:spAutoFit/>
          </a:bodyPr>
          <a:lstStyle/>
          <a:p>
            <a:pPr marL="238138" marR="6724" indent="-227492">
              <a:lnSpc>
                <a:spcPct val="100000"/>
              </a:lnSpc>
              <a:spcBef>
                <a:spcPts val="0"/>
              </a:spcBef>
              <a:tabLst>
                <a:tab pos="238698" algn="l"/>
                <a:tab pos="239258" algn="l"/>
              </a:tabLst>
            </a:pPr>
            <a:r>
              <a:rPr sz="1400" dirty="0">
                <a:latin typeface="Arial" panose="020B0604020202020204" pitchFamily="34" charset="0"/>
                <a:cs typeface="Arial" panose="020B0604020202020204" pitchFamily="34" charset="0"/>
              </a:rPr>
              <a:t>Tim</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Foli</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is</a:t>
            </a:r>
            <a:r>
              <a:rPr sz="1400" spc="-9"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Vice</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President</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Portfolio</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Manager</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with</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Regions</a:t>
            </a:r>
            <a:r>
              <a:rPr sz="1400" spc="-13"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Private</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Wealth Management</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in</a:t>
            </a:r>
            <a:r>
              <a:rPr sz="1400" spc="-4"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Jacksonville, </a:t>
            </a:r>
            <a:r>
              <a:rPr sz="1400" dirty="0">
                <a:latin typeface="Arial" panose="020B0604020202020204" pitchFamily="34" charset="0"/>
                <a:cs typeface="Arial" panose="020B0604020202020204" pitchFamily="34" charset="0"/>
              </a:rPr>
              <a:t>FL.</a:t>
            </a:r>
            <a:r>
              <a:rPr sz="1400" spc="207"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In</a:t>
            </a:r>
            <a:r>
              <a:rPr sz="1400" spc="-9"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this role,</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he</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is</a:t>
            </a:r>
            <a:r>
              <a:rPr sz="1400" spc="-9" dirty="0">
                <a:latin typeface="Arial" panose="020B0604020202020204" pitchFamily="34" charset="0"/>
                <a:cs typeface="Arial" panose="020B0604020202020204" pitchFamily="34" charset="0"/>
              </a:rPr>
              <a:t> responsible</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for</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creating</a:t>
            </a:r>
            <a:r>
              <a:rPr sz="1400" spc="-18" dirty="0">
                <a:latin typeface="Arial" panose="020B0604020202020204" pitchFamily="34" charset="0"/>
                <a:cs typeface="Arial" panose="020B0604020202020204" pitchFamily="34" charset="0"/>
              </a:rPr>
              <a:t> </a:t>
            </a:r>
            <a:r>
              <a:rPr sz="1400" spc="-22" dirty="0">
                <a:latin typeface="Arial" panose="020B0604020202020204" pitchFamily="34" charset="0"/>
                <a:cs typeface="Arial" panose="020B0604020202020204" pitchFamily="34" charset="0"/>
              </a:rPr>
              <a:t>and </a:t>
            </a:r>
            <a:r>
              <a:rPr sz="1400" spc="-9" dirty="0">
                <a:latin typeface="Arial" panose="020B0604020202020204" pitchFamily="34" charset="0"/>
                <a:cs typeface="Arial" panose="020B0604020202020204" pitchFamily="34" charset="0"/>
              </a:rPr>
              <a:t>maintaining personalized</a:t>
            </a:r>
            <a:r>
              <a:rPr sz="1400" spc="13"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investment</a:t>
            </a:r>
            <a:r>
              <a:rPr sz="1400" spc="-26"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solutions</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a:t>
            </a:r>
            <a:r>
              <a:rPr sz="1400" spc="-1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broad</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range</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of</a:t>
            </a:r>
            <a:r>
              <a:rPr sz="1400" spc="-4"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wealth management</a:t>
            </a:r>
            <a:r>
              <a:rPr sz="1400" spc="-5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services</a:t>
            </a:r>
            <a:r>
              <a:rPr sz="1400" spc="-13"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including financial</a:t>
            </a:r>
            <a:r>
              <a:rPr sz="1400" spc="-18"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planning</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wealth strategies.</a:t>
            </a:r>
            <a:r>
              <a:rPr sz="1400" spc="194" dirty="0">
                <a:latin typeface="Arial" panose="020B0604020202020204" pitchFamily="34" charset="0"/>
                <a:cs typeface="Arial" panose="020B0604020202020204" pitchFamily="34" charset="0"/>
              </a:rPr>
              <a:t> </a:t>
            </a:r>
            <a:r>
              <a:rPr sz="1400" spc="-18" dirty="0">
                <a:latin typeface="Arial" panose="020B0604020202020204" pitchFamily="34" charset="0"/>
                <a:cs typeface="Arial" panose="020B0604020202020204" pitchFamily="34" charset="0"/>
              </a:rPr>
              <a:t>This </a:t>
            </a:r>
            <a:r>
              <a:rPr sz="1400" dirty="0">
                <a:latin typeface="Arial" panose="020B0604020202020204" pitchFamily="34" charset="0"/>
                <a:cs typeface="Arial" panose="020B0604020202020204" pitchFamily="34" charset="0"/>
              </a:rPr>
              <a:t>includes</a:t>
            </a:r>
            <a:r>
              <a:rPr sz="1400" spc="-3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assisting</a:t>
            </a:r>
            <a:r>
              <a:rPr sz="1400" spc="-3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clients</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in</a:t>
            </a:r>
            <a:r>
              <a:rPr sz="1400" spc="-18"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navigating</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every</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market</a:t>
            </a:r>
            <a:r>
              <a:rPr sz="1400" spc="-57"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environment</a:t>
            </a:r>
            <a:r>
              <a:rPr sz="1400" spc="-4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while</a:t>
            </a:r>
            <a:r>
              <a:rPr sz="1400" spc="-13"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providing traditional</a:t>
            </a:r>
            <a:r>
              <a:rPr sz="1400" spc="-13"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guidance</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in</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the</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areas</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of</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asset</a:t>
            </a:r>
            <a:r>
              <a:rPr sz="1400" spc="-35"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allocation,</a:t>
            </a:r>
            <a:r>
              <a:rPr sz="1400" spc="4"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tax-minimization, </a:t>
            </a:r>
            <a:r>
              <a:rPr sz="1400" dirty="0">
                <a:latin typeface="Arial" panose="020B0604020202020204" pitchFamily="34" charset="0"/>
                <a:cs typeface="Arial" panose="020B0604020202020204" pitchFamily="34" charset="0"/>
              </a:rPr>
              <a:t>retirement,</a:t>
            </a:r>
            <a:r>
              <a:rPr sz="1400" spc="-18" dirty="0">
                <a:latin typeface="Arial" panose="020B0604020202020204" pitchFamily="34" charset="0"/>
                <a:cs typeface="Arial" panose="020B0604020202020204" pitchFamily="34" charset="0"/>
              </a:rPr>
              <a:t> </a:t>
            </a:r>
            <a:r>
              <a:rPr sz="1400" spc="-22" dirty="0">
                <a:latin typeface="Arial" panose="020B0604020202020204" pitchFamily="34" charset="0"/>
                <a:cs typeface="Arial" panose="020B0604020202020204" pitchFamily="34" charset="0"/>
              </a:rPr>
              <a:t>and </a:t>
            </a:r>
            <a:r>
              <a:rPr sz="1400" spc="-9" dirty="0">
                <a:latin typeface="Arial" panose="020B0604020202020204" pitchFamily="34" charset="0"/>
                <a:cs typeface="Arial" panose="020B0604020202020204" pitchFamily="34" charset="0"/>
              </a:rPr>
              <a:t>multi-generational</a:t>
            </a:r>
            <a:r>
              <a:rPr sz="1400" spc="4"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strategies</a:t>
            </a:r>
            <a:r>
              <a:rPr sz="1400" spc="9"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from</a:t>
            </a:r>
            <a:r>
              <a:rPr sz="1400" spc="-4"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risk-</a:t>
            </a:r>
            <a:r>
              <a:rPr sz="1400" dirty="0">
                <a:latin typeface="Arial" panose="020B0604020202020204" pitchFamily="34" charset="0"/>
                <a:cs typeface="Arial" panose="020B0604020202020204" pitchFamily="34" charset="0"/>
              </a:rPr>
              <a:t>based</a:t>
            </a:r>
            <a:r>
              <a:rPr sz="1400" spc="-9" dirty="0">
                <a:latin typeface="Arial" panose="020B0604020202020204" pitchFamily="34" charset="0"/>
                <a:cs typeface="Arial" panose="020B0604020202020204" pitchFamily="34" charset="0"/>
              </a:rPr>
              <a:t> planning</a:t>
            </a:r>
            <a:r>
              <a:rPr sz="1400" spc="9"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strategies</a:t>
            </a:r>
            <a:r>
              <a:rPr sz="1400" dirty="0">
                <a:latin typeface="Arial" panose="020B0604020202020204" pitchFamily="34" charset="0"/>
                <a:cs typeface="Arial" panose="020B0604020202020204" pitchFamily="34" charset="0"/>
              </a:rPr>
              <a:t> to</a:t>
            </a:r>
            <a:r>
              <a:rPr sz="1400" spc="4"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banking</a:t>
            </a:r>
            <a:r>
              <a:rPr sz="1400" spc="-13" dirty="0">
                <a:latin typeface="Arial" panose="020B0604020202020204" pitchFamily="34" charset="0"/>
                <a:cs typeface="Arial" panose="020B0604020202020204" pitchFamily="34" charset="0"/>
              </a:rPr>
              <a:t> </a:t>
            </a:r>
            <a:r>
              <a:rPr sz="1400" spc="-22" dirty="0">
                <a:latin typeface="Arial" panose="020B0604020202020204" pitchFamily="34" charset="0"/>
                <a:cs typeface="Arial" panose="020B0604020202020204" pitchFamily="34" charset="0"/>
              </a:rPr>
              <a:t>and </a:t>
            </a:r>
            <a:r>
              <a:rPr sz="1400" spc="-9" dirty="0">
                <a:latin typeface="Arial" panose="020B0604020202020204" pitchFamily="34" charset="0"/>
                <a:cs typeface="Arial" panose="020B0604020202020204" pitchFamily="34" charset="0"/>
              </a:rPr>
              <a:t>lending</a:t>
            </a:r>
            <a:r>
              <a:rPr sz="1400" spc="-4"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needs.</a:t>
            </a:r>
          </a:p>
          <a:p>
            <a:pPr marL="238138" marR="64437" indent="-227492">
              <a:lnSpc>
                <a:spcPct val="100000"/>
              </a:lnSpc>
              <a:spcBef>
                <a:spcPts val="0"/>
              </a:spcBef>
              <a:tabLst>
                <a:tab pos="238698" algn="l"/>
                <a:tab pos="239258" algn="l"/>
              </a:tabLst>
            </a:pPr>
            <a:r>
              <a:rPr sz="1400" dirty="0">
                <a:latin typeface="Arial" panose="020B0604020202020204" pitchFamily="34" charset="0"/>
                <a:cs typeface="Arial" panose="020B0604020202020204" pitchFamily="34" charset="0"/>
              </a:rPr>
              <a:t>Tim</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was </a:t>
            </a:r>
            <a:r>
              <a:rPr sz="1400" spc="-9" dirty="0">
                <a:latin typeface="Arial" panose="020B0604020202020204" pitchFamily="34" charset="0"/>
                <a:cs typeface="Arial" panose="020B0604020202020204" pitchFamily="34" charset="0"/>
              </a:rPr>
              <a:t>previously</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Portfolio</a:t>
            </a:r>
            <a:r>
              <a:rPr sz="1400" spc="-18"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Manager</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with Northern</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Trust</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where</a:t>
            </a:r>
            <a:r>
              <a:rPr sz="1400" spc="-1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he</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specialized</a:t>
            </a:r>
            <a:r>
              <a:rPr sz="1400" spc="4" dirty="0">
                <a:latin typeface="Arial" panose="020B0604020202020204" pitchFamily="34" charset="0"/>
                <a:cs typeface="Arial" panose="020B0604020202020204" pitchFamily="34" charset="0"/>
              </a:rPr>
              <a:t> </a:t>
            </a:r>
            <a:r>
              <a:rPr sz="1400" spc="-22" dirty="0">
                <a:latin typeface="Arial" panose="020B0604020202020204" pitchFamily="34" charset="0"/>
                <a:cs typeface="Arial" panose="020B0604020202020204" pitchFamily="34" charset="0"/>
              </a:rPr>
              <a:t>in </a:t>
            </a:r>
            <a:r>
              <a:rPr sz="1400" spc="-9" dirty="0">
                <a:latin typeface="Arial" panose="020B0604020202020204" pitchFamily="34" charset="0"/>
                <a:cs typeface="Arial" panose="020B0604020202020204" pitchFamily="34" charset="0"/>
              </a:rPr>
              <a:t>goals-</a:t>
            </a:r>
            <a:r>
              <a:rPr sz="1400" dirty="0">
                <a:latin typeface="Arial" panose="020B0604020202020204" pitchFamily="34" charset="0"/>
                <a:cs typeface="Arial" panose="020B0604020202020204" pitchFamily="34" charset="0"/>
              </a:rPr>
              <a:t>based</a:t>
            </a:r>
            <a:r>
              <a:rPr sz="1400" spc="-26"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investment</a:t>
            </a:r>
            <a:r>
              <a:rPr sz="1400" spc="-26"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management</a:t>
            </a:r>
            <a:r>
              <a:rPr sz="1400" spc="-49"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9" dirty="0">
                <a:latin typeface="Arial" panose="020B0604020202020204" pitchFamily="34" charset="0"/>
                <a:cs typeface="Arial" panose="020B0604020202020204" pitchFamily="34" charset="0"/>
              </a:rPr>
              <a:t> financial</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planning.</a:t>
            </a:r>
            <a:r>
              <a:rPr sz="1400" spc="22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Prior</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to</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joining </a:t>
            </a:r>
            <a:r>
              <a:rPr sz="1400" dirty="0">
                <a:latin typeface="Arial" panose="020B0604020202020204" pitchFamily="34" charset="0"/>
                <a:cs typeface="Arial" panose="020B0604020202020204" pitchFamily="34" charset="0"/>
              </a:rPr>
              <a:t>Northern</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Trust,</a:t>
            </a:r>
            <a:r>
              <a:rPr sz="1400" spc="-5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he</a:t>
            </a:r>
            <a:r>
              <a:rPr sz="1400" spc="-3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spent</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7</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years</a:t>
            </a:r>
            <a:r>
              <a:rPr sz="1400" spc="-9"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with</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U.S.</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Trust,</a:t>
            </a:r>
            <a:r>
              <a:rPr sz="1400" spc="-5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Bank</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of</a:t>
            </a:r>
            <a:r>
              <a:rPr sz="1400" spc="-49"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America</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Private</a:t>
            </a:r>
            <a:r>
              <a:rPr sz="1400" spc="-40"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Wealth Management</a:t>
            </a:r>
            <a:r>
              <a:rPr sz="1400" spc="-4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where</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he</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tactically</a:t>
            </a:r>
            <a:r>
              <a:rPr sz="1400" spc="-18"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managed</a:t>
            </a:r>
            <a:r>
              <a:rPr sz="1400" spc="-4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custom</a:t>
            </a:r>
            <a:r>
              <a:rPr sz="1400" spc="-18"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portfolios</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for</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high</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net</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worth individuals</a:t>
            </a:r>
            <a:r>
              <a:rPr sz="1400" spc="9"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families.</a:t>
            </a:r>
          </a:p>
          <a:p>
            <a:pPr marL="238138" marR="56032" indent="-227492">
              <a:lnSpc>
                <a:spcPct val="100000"/>
              </a:lnSpc>
              <a:spcBef>
                <a:spcPts val="0"/>
              </a:spcBef>
              <a:tabLst>
                <a:tab pos="238698" algn="l"/>
                <a:tab pos="239258" algn="l"/>
              </a:tabLst>
            </a:pPr>
            <a:r>
              <a:rPr sz="1400" dirty="0">
                <a:latin typeface="Arial" panose="020B0604020202020204" pitchFamily="34" charset="0"/>
                <a:cs typeface="Arial" panose="020B0604020202020204" pitchFamily="34" charset="0"/>
              </a:rPr>
              <a:t>Tim</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earned</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his</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M.B.A.</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from</a:t>
            </a:r>
            <a:r>
              <a:rPr sz="1400" spc="-5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Stetson</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University</a:t>
            </a:r>
            <a:r>
              <a:rPr sz="1400" spc="-9"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B.S.</a:t>
            </a:r>
            <a:r>
              <a:rPr sz="1400" spc="-26"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degree</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in</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Finance</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from</a:t>
            </a:r>
            <a:r>
              <a:rPr sz="1400" spc="-35" dirty="0">
                <a:latin typeface="Arial" panose="020B0604020202020204" pitchFamily="34" charset="0"/>
                <a:cs typeface="Arial" panose="020B0604020202020204" pitchFamily="34" charset="0"/>
              </a:rPr>
              <a:t> </a:t>
            </a:r>
            <a:r>
              <a:rPr sz="1400" spc="-22" dirty="0">
                <a:latin typeface="Arial" panose="020B0604020202020204" pitchFamily="34" charset="0"/>
                <a:cs typeface="Arial" panose="020B0604020202020204" pitchFamily="34" charset="0"/>
              </a:rPr>
              <a:t>the </a:t>
            </a:r>
            <a:r>
              <a:rPr sz="1400" dirty="0">
                <a:latin typeface="Arial" panose="020B0604020202020204" pitchFamily="34" charset="0"/>
                <a:cs typeface="Arial" panose="020B0604020202020204" pitchFamily="34" charset="0"/>
              </a:rPr>
              <a:t>University</a:t>
            </a:r>
            <a:r>
              <a:rPr sz="1400" spc="-9"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of</a:t>
            </a:r>
            <a:r>
              <a:rPr sz="1400" spc="-4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South</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Florida.</a:t>
            </a:r>
            <a:r>
              <a:rPr sz="1400" spc="18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He</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is</a:t>
            </a:r>
            <a:r>
              <a:rPr sz="1400" spc="-3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CERTIFIED</a:t>
            </a:r>
            <a:r>
              <a:rPr sz="1400" spc="-31"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FINANCIAL</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PLANNER™</a:t>
            </a:r>
            <a:r>
              <a:rPr sz="1400" spc="-9" dirty="0">
                <a:latin typeface="Arial" panose="020B0604020202020204" pitchFamily="34" charset="0"/>
                <a:cs typeface="Arial" panose="020B0604020202020204" pitchFamily="34" charset="0"/>
              </a:rPr>
              <a:t> (CFP®) </a:t>
            </a:r>
            <a:r>
              <a:rPr sz="1400" dirty="0">
                <a:latin typeface="Arial" panose="020B0604020202020204" pitchFamily="34" charset="0"/>
                <a:cs typeface="Arial" panose="020B0604020202020204" pitchFamily="34" charset="0"/>
              </a:rPr>
              <a:t>professional,</a:t>
            </a:r>
            <a:r>
              <a:rPr sz="1400" spc="199"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Chartered</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Market</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Technician®</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(CMT),</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is</a:t>
            </a:r>
            <a:r>
              <a:rPr sz="1400" spc="-1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member</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of</a:t>
            </a:r>
            <a:r>
              <a:rPr sz="1400" spc="-31" dirty="0">
                <a:latin typeface="Arial" panose="020B0604020202020204" pitchFamily="34" charset="0"/>
                <a:cs typeface="Arial" panose="020B0604020202020204" pitchFamily="34" charset="0"/>
              </a:rPr>
              <a:t> </a:t>
            </a:r>
            <a:r>
              <a:rPr sz="1400" spc="-22" dirty="0">
                <a:latin typeface="Arial" panose="020B0604020202020204" pitchFamily="34" charset="0"/>
                <a:cs typeface="Arial" panose="020B0604020202020204" pitchFamily="34" charset="0"/>
              </a:rPr>
              <a:t>the </a:t>
            </a:r>
            <a:r>
              <a:rPr sz="1400" spc="-9" dirty="0">
                <a:latin typeface="Arial" panose="020B0604020202020204" pitchFamily="34" charset="0"/>
                <a:cs typeface="Arial" panose="020B0604020202020204" pitchFamily="34" charset="0"/>
              </a:rPr>
              <a:t>Chartered</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Market</a:t>
            </a:r>
            <a:r>
              <a:rPr sz="1400" spc="-26"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Technician’s</a:t>
            </a:r>
            <a:r>
              <a:rPr sz="1400" spc="-18"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Association</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(CMTA)</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in</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New</a:t>
            </a:r>
            <a:r>
              <a:rPr sz="1400" spc="-4"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York.</a:t>
            </a:r>
            <a:r>
              <a:rPr sz="1400" spc="207"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He</a:t>
            </a:r>
            <a:r>
              <a:rPr sz="1400" spc="-1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also</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holds </a:t>
            </a:r>
            <a:r>
              <a:rPr sz="1400" spc="-22" dirty="0">
                <a:latin typeface="Arial" panose="020B0604020202020204" pitchFamily="34" charset="0"/>
                <a:cs typeface="Arial" panose="020B0604020202020204" pitchFamily="34" charset="0"/>
              </a:rPr>
              <a:t>the </a:t>
            </a:r>
            <a:r>
              <a:rPr sz="1400" spc="-9" dirty="0">
                <a:latin typeface="Arial" panose="020B0604020202020204" pitchFamily="34" charset="0"/>
                <a:cs typeface="Arial" panose="020B0604020202020204" pitchFamily="34" charset="0"/>
              </a:rPr>
              <a:t>Chartered</a:t>
            </a:r>
            <a:r>
              <a:rPr sz="1400" spc="-35"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Retirement</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Plans</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Specialist</a:t>
            </a:r>
            <a:r>
              <a:rPr sz="1400" spc="-1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(CRPS®)</a:t>
            </a:r>
            <a:r>
              <a:rPr sz="1400" spc="-4"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designation</a:t>
            </a:r>
            <a:r>
              <a:rPr sz="1400" spc="-3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from</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the</a:t>
            </a:r>
            <a:r>
              <a:rPr sz="1400" spc="-3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College</a:t>
            </a:r>
            <a:r>
              <a:rPr sz="1400" spc="-22" dirty="0">
                <a:latin typeface="Arial" panose="020B0604020202020204" pitchFamily="34" charset="0"/>
                <a:cs typeface="Arial" panose="020B0604020202020204" pitchFamily="34" charset="0"/>
              </a:rPr>
              <a:t> for </a:t>
            </a:r>
            <a:r>
              <a:rPr sz="1400" spc="-9" dirty="0">
                <a:latin typeface="Arial" panose="020B0604020202020204" pitchFamily="34" charset="0"/>
                <a:cs typeface="Arial" panose="020B0604020202020204" pitchFamily="34" charset="0"/>
              </a:rPr>
              <a:t>Financial</a:t>
            </a:r>
            <a:r>
              <a:rPr sz="1400" spc="-13"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Planning</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a:t>
            </a:r>
            <a:r>
              <a:rPr sz="1400" spc="-22"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Certificate</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in</a:t>
            </a:r>
            <a:r>
              <a:rPr sz="1400" spc="-4"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Financial</a:t>
            </a:r>
            <a:r>
              <a:rPr sz="1400" spc="-22"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Planning</a:t>
            </a:r>
            <a:r>
              <a:rPr sz="1400" spc="-1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from</a:t>
            </a:r>
            <a:r>
              <a:rPr sz="1400" spc="-3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Florida</a:t>
            </a:r>
            <a:r>
              <a:rPr sz="1400" spc="-13"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State University.</a:t>
            </a:r>
          </a:p>
          <a:p>
            <a:pPr marL="238138" marR="4483" indent="-227492">
              <a:lnSpc>
                <a:spcPct val="100000"/>
              </a:lnSpc>
              <a:spcBef>
                <a:spcPts val="0"/>
              </a:spcBef>
              <a:tabLst>
                <a:tab pos="238698" algn="l"/>
                <a:tab pos="239258" algn="l"/>
              </a:tabLst>
            </a:pPr>
            <a:r>
              <a:rPr sz="1400" dirty="0">
                <a:latin typeface="Arial" panose="020B0604020202020204" pitchFamily="34" charset="0"/>
                <a:cs typeface="Arial" panose="020B0604020202020204" pitchFamily="34" charset="0"/>
              </a:rPr>
              <a:t>In</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his</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spare</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time</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Tim</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enjoys</a:t>
            </a:r>
            <a:r>
              <a:rPr sz="1400" spc="-13"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spending</a:t>
            </a:r>
            <a:r>
              <a:rPr sz="1400" spc="-3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time</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with</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his</a:t>
            </a:r>
            <a:r>
              <a:rPr sz="1400" spc="-13"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wife</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two</a:t>
            </a:r>
            <a:r>
              <a:rPr sz="1400" spc="-18"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children</a:t>
            </a:r>
            <a:r>
              <a:rPr sz="1400" spc="-26"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35"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playing </a:t>
            </a:r>
            <a:r>
              <a:rPr sz="1400" dirty="0">
                <a:latin typeface="Arial" panose="020B0604020202020204" pitchFamily="34" charset="0"/>
                <a:cs typeface="Arial" panose="020B0604020202020204" pitchFamily="34" charset="0"/>
              </a:rPr>
              <a:t>ice</a:t>
            </a:r>
            <a:r>
              <a:rPr sz="1400" spc="-31"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hockey</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35" dirty="0">
                <a:latin typeface="Arial" panose="020B0604020202020204" pitchFamily="34" charset="0"/>
                <a:cs typeface="Arial" panose="020B0604020202020204" pitchFamily="34" charset="0"/>
              </a:rPr>
              <a:t> </a:t>
            </a:r>
            <a:r>
              <a:rPr sz="1400" spc="-9" dirty="0">
                <a:latin typeface="Arial" panose="020B0604020202020204" pitchFamily="34" charset="0"/>
                <a:cs typeface="Arial" panose="020B0604020202020204" pitchFamily="34" charset="0"/>
              </a:rPr>
              <a:t>tennis.</a:t>
            </a:r>
          </a:p>
        </p:txBody>
      </p:sp>
      <p:pic>
        <p:nvPicPr>
          <p:cNvPr id="9" name="object 9"/>
          <p:cNvPicPr/>
          <p:nvPr/>
        </p:nvPicPr>
        <p:blipFill>
          <a:blip r:embed="rId3" cstate="print"/>
          <a:stretch>
            <a:fillRect/>
          </a:stretch>
        </p:blipFill>
        <p:spPr>
          <a:xfrm>
            <a:off x="1032733" y="1304365"/>
            <a:ext cx="1034079" cy="1266712"/>
          </a:xfrm>
          <a:prstGeom prst="rect">
            <a:avLst/>
          </a:prstGeom>
        </p:spPr>
      </p:pic>
      <p:sp>
        <p:nvSpPr>
          <p:cNvPr id="10" name="object 10"/>
          <p:cNvSpPr txBox="1">
            <a:spLocks noGrp="1"/>
          </p:cNvSpPr>
          <p:nvPr>
            <p:ph type="title"/>
          </p:nvPr>
        </p:nvSpPr>
        <p:spPr>
          <a:xfrm>
            <a:off x="691178" y="571152"/>
            <a:ext cx="6958853" cy="442768"/>
          </a:xfrm>
          <a:prstGeom prst="rect">
            <a:avLst/>
          </a:prstGeom>
        </p:spPr>
        <p:txBody>
          <a:bodyPr vert="horz" wrap="square" lIns="0" tIns="11766" rIns="0" bIns="0" rtlCol="0" anchor="ctr">
            <a:spAutoFit/>
          </a:bodyPr>
          <a:lstStyle/>
          <a:p>
            <a:pPr marL="11206">
              <a:lnSpc>
                <a:spcPct val="100000"/>
              </a:lnSpc>
              <a:spcBef>
                <a:spcPts val="93"/>
              </a:spcBef>
            </a:pPr>
            <a:r>
              <a:rPr sz="2800" spc="-22" dirty="0"/>
              <a:t>Your</a:t>
            </a:r>
            <a:r>
              <a:rPr sz="2800" spc="-66" dirty="0"/>
              <a:t> </a:t>
            </a:r>
            <a:r>
              <a:rPr sz="2800" dirty="0"/>
              <a:t>Wealth</a:t>
            </a:r>
            <a:r>
              <a:rPr sz="2800" spc="-66" dirty="0"/>
              <a:t> </a:t>
            </a:r>
            <a:r>
              <a:rPr sz="2800" dirty="0"/>
              <a:t>Management</a:t>
            </a:r>
            <a:r>
              <a:rPr sz="2800" spc="-119" dirty="0"/>
              <a:t> </a:t>
            </a:r>
            <a:r>
              <a:rPr sz="2800" spc="-18" dirty="0"/>
              <a:t>Team</a:t>
            </a:r>
          </a:p>
        </p:txBody>
      </p:sp>
      <p:sp>
        <p:nvSpPr>
          <p:cNvPr id="13" name="Slide Number Placeholder 12">
            <a:extLst>
              <a:ext uri="{FF2B5EF4-FFF2-40B4-BE49-F238E27FC236}">
                <a16:creationId xmlns:a16="http://schemas.microsoft.com/office/drawing/2014/main" id="{4F4A9D34-46E0-7981-437A-6FB5660785AE}"/>
              </a:ext>
            </a:extLst>
          </p:cNvPr>
          <p:cNvSpPr>
            <a:spLocks noGrp="1"/>
          </p:cNvSpPr>
          <p:nvPr>
            <p:ph type="sldNum" sz="quarter" idx="12"/>
          </p:nvPr>
        </p:nvSpPr>
        <p:spPr>
          <a:xfrm>
            <a:off x="6537849" y="6492875"/>
            <a:ext cx="2057400" cy="365125"/>
          </a:xfrm>
        </p:spPr>
        <p:txBody>
          <a:bodyPr/>
          <a:lstStyle/>
          <a:p>
            <a:fld id="{9AD08874-B085-4839-A939-B8EB998B4FF4}" type="slidenum">
              <a:rPr lang="en-US" smtClean="0"/>
              <a:t>5</a:t>
            </a:fld>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7"/>
          <p:cNvSpPr txBox="1">
            <a:spLocks/>
          </p:cNvSpPr>
          <p:nvPr/>
        </p:nvSpPr>
        <p:spPr bwMode="auto">
          <a:xfrm>
            <a:off x="457200" y="142043"/>
            <a:ext cx="8034339" cy="43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457200" rtl="0" eaLnBrk="1" fontAlgn="base" hangingPunct="1">
              <a:spcBef>
                <a:spcPts val="0"/>
              </a:spcBef>
              <a:spcAft>
                <a:spcPct val="0"/>
              </a:spcAft>
              <a:buSzPct val="40000"/>
              <a:buFontTx/>
              <a:buNone/>
              <a:defRPr sz="1800" b="1" kern="1200">
                <a:solidFill>
                  <a:srgbClr val="002D62"/>
                </a:solidFill>
                <a:latin typeface="Arial"/>
                <a:ea typeface="ＭＳ Ｐゴシック" charset="-128"/>
                <a:cs typeface="Arial"/>
              </a:defRPr>
            </a:lvl1pPr>
            <a:lvl2pPr marL="0" indent="0" algn="l" defTabSz="457200" rtl="0" eaLnBrk="1" fontAlgn="base" hangingPunct="1">
              <a:spcBef>
                <a:spcPts val="0"/>
              </a:spcBef>
              <a:spcAft>
                <a:spcPct val="0"/>
              </a:spcAft>
              <a:buSzPct val="40000"/>
              <a:buFontTx/>
              <a:buNone/>
              <a:defRPr sz="1200" kern="1200">
                <a:solidFill>
                  <a:srgbClr val="4D4F53"/>
                </a:solidFill>
                <a:latin typeface="Arial"/>
                <a:ea typeface="ＭＳ Ｐゴシック" charset="-128"/>
                <a:cs typeface="Arial"/>
              </a:defRPr>
            </a:lvl2pPr>
            <a:lvl3pPr marL="512763" indent="-112713" algn="l" defTabSz="457200" rtl="0" eaLnBrk="1" fontAlgn="base" hangingPunct="1">
              <a:spcBef>
                <a:spcPts val="0"/>
              </a:spcBef>
              <a:spcAft>
                <a:spcPct val="0"/>
              </a:spcAft>
              <a:buSzPct val="40000"/>
              <a:buFont typeface="Wingdings" charset="2"/>
              <a:buChar char="§"/>
              <a:defRPr sz="1200" kern="1200">
                <a:solidFill>
                  <a:srgbClr val="4D4F53"/>
                </a:solidFill>
                <a:latin typeface="Arial"/>
                <a:ea typeface="ＭＳ Ｐゴシック" charset="-128"/>
                <a:cs typeface="Arial"/>
              </a:defRPr>
            </a:lvl3pPr>
            <a:lvl4pPr marL="912813" indent="-114300" algn="l" defTabSz="457200" rtl="0" eaLnBrk="1" fontAlgn="base" hangingPunct="1">
              <a:spcBef>
                <a:spcPts val="0"/>
              </a:spcBef>
              <a:spcAft>
                <a:spcPct val="0"/>
              </a:spcAft>
              <a:buSzPct val="40000"/>
              <a:buFont typeface="Lucida Grande"/>
              <a:buChar char="-"/>
              <a:defRPr sz="1200" kern="1200">
                <a:solidFill>
                  <a:srgbClr val="4D4F53"/>
                </a:solidFill>
                <a:latin typeface="Arial"/>
                <a:ea typeface="ＭＳ Ｐゴシック" charset="-128"/>
                <a:cs typeface="Arial"/>
              </a:defRPr>
            </a:lvl4pPr>
            <a:lvl5pPr marL="1312863" indent="-112713" algn="l" defTabSz="457200" rtl="0" eaLnBrk="1" fontAlgn="base" hangingPunct="1">
              <a:spcBef>
                <a:spcPts val="0"/>
              </a:spcBef>
              <a:spcAft>
                <a:spcPct val="0"/>
              </a:spcAft>
              <a:buSzPct val="50000"/>
              <a:buFont typeface="Lucida Grande" charset="0"/>
              <a:buChar char="-"/>
              <a:defRPr sz="1200" kern="1200">
                <a:solidFill>
                  <a:srgbClr val="4D4F53"/>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lgn="ctr">
              <a:spcBef>
                <a:spcPct val="0"/>
              </a:spcBef>
            </a:pPr>
            <a:r>
              <a:rPr kumimoji="0" lang="en-US" altLang="en-US" sz="2000" b="1" i="0" u="sng" strike="noStrike" kern="1200" cap="all" spc="0" normalizeH="0" noProof="0" dirty="0">
                <a:ln>
                  <a:noFill/>
                </a:ln>
                <a:solidFill>
                  <a:schemeClr val="accent6">
                    <a:lumMod val="75000"/>
                  </a:schemeClr>
                </a:solidFill>
                <a:effectLst/>
                <a:uLnTx/>
                <a:uFillTx/>
                <a:latin typeface="Times New Roman" panose="02020603050405020304" pitchFamily="18" charset="0"/>
                <a:ea typeface="ＭＳ Ｐゴシック" pitchFamily="34" charset="-128"/>
                <a:cs typeface="Times New Roman" panose="02020603050405020304" pitchFamily="18" charset="0"/>
              </a:rPr>
              <a:t>Donor Advised Funds</a:t>
            </a:r>
          </a:p>
        </p:txBody>
      </p:sp>
      <p:sp>
        <p:nvSpPr>
          <p:cNvPr id="4" name="Rectangle 3"/>
          <p:cNvSpPr/>
          <p:nvPr/>
        </p:nvSpPr>
        <p:spPr>
          <a:xfrm>
            <a:off x="457200" y="914104"/>
            <a:ext cx="8034339" cy="3231654"/>
          </a:xfrm>
          <a:prstGeom prst="rect">
            <a:avLst/>
          </a:prstGeom>
        </p:spPr>
        <p:txBody>
          <a:bodyPr wrap="square">
            <a:spAutoFit/>
          </a:bodyPr>
          <a:lstStyle/>
          <a:p>
            <a:pPr marL="347472" lvl="1" indent="-228600" eaLnBrk="0" hangingPunct="0">
              <a:spcBef>
                <a:spcPts val="600"/>
              </a:spcBef>
              <a:buSzPct val="100000"/>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Donor transfers cash or other property to a fund held by a public host charity which makes distributions to other public charities as directed by the donor</a:t>
            </a:r>
          </a:p>
          <a:p>
            <a:pPr marL="347472"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Donors may make grants to any IRS qualified 501(c)(3) charity</a:t>
            </a:r>
          </a:p>
          <a:p>
            <a:pPr marL="347472"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No tax on the investment income generated in the account</a:t>
            </a:r>
          </a:p>
          <a:p>
            <a:pPr marL="347472"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Donors may name their successor donor advisor on the account </a:t>
            </a:r>
          </a:p>
          <a:p>
            <a:pPr marL="347472"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Deduction is 50% or 60% of adjusted gross income for donations of cash; deduction is 30% of adjusted gross income for donations of appreciated property</a:t>
            </a:r>
          </a:p>
          <a:p>
            <a:pPr marL="347472" indent="-342900">
              <a:spcBef>
                <a:spcPts val="600"/>
              </a:spcBef>
              <a:buFont typeface="Arial" panose="020B0604020202020204" pitchFamily="34" charset="0"/>
              <a:buChar char="•"/>
            </a:pPr>
            <a:r>
              <a:rPr lang="en-US" sz="1600" dirty="0">
                <a:latin typeface="Times New Roman" panose="02020603050405020304" pitchFamily="18" charset="0"/>
                <a:ea typeface="MS PGothic" pitchFamily="34" charset="-128"/>
                <a:cs typeface="Times New Roman" panose="02020603050405020304" pitchFamily="18" charset="0"/>
              </a:rPr>
              <a:t>A full charitable gift tax deduction is available for lifetime gifts and a full charitable estate tax deduction is available for contributions to the fund at death</a:t>
            </a:r>
          </a:p>
          <a:p>
            <a:pPr marL="342900" indent="-342900">
              <a:lnSpc>
                <a:spcPts val="2080"/>
              </a:lnSpc>
              <a:buFont typeface="Arial" panose="020B0604020202020204" pitchFamily="34" charset="0"/>
              <a:buChar char="•"/>
            </a:pPr>
            <a:endParaRPr lang="en-US" sz="2000" dirty="0">
              <a:solidFill>
                <a:srgbClr val="E7E6E6">
                  <a:lumMod val="50000"/>
                </a:srgbClr>
              </a:solidFill>
              <a:latin typeface="Arial" charset="0"/>
              <a:cs typeface="Arial" charset="0"/>
            </a:endParaRPr>
          </a:p>
          <a:p>
            <a:pPr marL="342900" indent="-342900">
              <a:lnSpc>
                <a:spcPts val="2080"/>
              </a:lnSpc>
              <a:buFont typeface="Arial" panose="020B0604020202020204" pitchFamily="34" charset="0"/>
              <a:buChar char="•"/>
            </a:pPr>
            <a:endParaRPr lang="en-US" sz="2000" dirty="0">
              <a:solidFill>
                <a:srgbClr val="E7E6E6">
                  <a:lumMod val="50000"/>
                </a:srgbClr>
              </a:solidFill>
              <a:latin typeface="Arial" charset="0"/>
              <a:cs typeface="Arial" charset="0"/>
            </a:endParaRPr>
          </a:p>
        </p:txBody>
      </p:sp>
      <p:sp>
        <p:nvSpPr>
          <p:cNvPr id="6" name="Slide Number Placeholder 5">
            <a:extLst>
              <a:ext uri="{FF2B5EF4-FFF2-40B4-BE49-F238E27FC236}">
                <a16:creationId xmlns:a16="http://schemas.microsoft.com/office/drawing/2014/main" id="{8BC87F11-5850-6600-0B09-86ED2342AC4A}"/>
              </a:ext>
            </a:extLst>
          </p:cNvPr>
          <p:cNvSpPr>
            <a:spLocks noGrp="1"/>
          </p:cNvSpPr>
          <p:nvPr>
            <p:ph type="sldNum" sz="quarter" idx="12"/>
          </p:nvPr>
        </p:nvSpPr>
        <p:spPr>
          <a:xfrm>
            <a:off x="6546727" y="6492875"/>
            <a:ext cx="2057400" cy="365125"/>
          </a:xfrm>
        </p:spPr>
        <p:txBody>
          <a:bodyPr/>
          <a:lstStyle/>
          <a:p>
            <a:fld id="{9AD08874-B085-4839-A939-B8EB998B4FF4}" type="slidenum">
              <a:rPr lang="en-US" smtClean="0"/>
              <a:t>6</a:t>
            </a:fld>
            <a:endParaRPr lang="en-US" dirty="0"/>
          </a:p>
        </p:txBody>
      </p:sp>
    </p:spTree>
    <p:extLst>
      <p:ext uri="{BB962C8B-B14F-4D97-AF65-F5344CB8AC3E}">
        <p14:creationId xmlns:p14="http://schemas.microsoft.com/office/powerpoint/2010/main" val="2202848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7"/>
          <p:cNvSpPr txBox="1">
            <a:spLocks/>
          </p:cNvSpPr>
          <p:nvPr/>
        </p:nvSpPr>
        <p:spPr bwMode="auto">
          <a:xfrm>
            <a:off x="474956" y="65213"/>
            <a:ext cx="8034339" cy="43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457200" rtl="0" eaLnBrk="1" fontAlgn="base" hangingPunct="1">
              <a:spcBef>
                <a:spcPts val="0"/>
              </a:spcBef>
              <a:spcAft>
                <a:spcPct val="0"/>
              </a:spcAft>
              <a:buSzPct val="40000"/>
              <a:buFontTx/>
              <a:buNone/>
              <a:defRPr sz="1800" b="1" kern="1200">
                <a:solidFill>
                  <a:srgbClr val="002D62"/>
                </a:solidFill>
                <a:latin typeface="Arial"/>
                <a:ea typeface="ＭＳ Ｐゴシック" charset="-128"/>
                <a:cs typeface="Arial"/>
              </a:defRPr>
            </a:lvl1pPr>
            <a:lvl2pPr marL="0" indent="0" algn="l" defTabSz="457200" rtl="0" eaLnBrk="1" fontAlgn="base" hangingPunct="1">
              <a:spcBef>
                <a:spcPts val="0"/>
              </a:spcBef>
              <a:spcAft>
                <a:spcPct val="0"/>
              </a:spcAft>
              <a:buSzPct val="40000"/>
              <a:buFontTx/>
              <a:buNone/>
              <a:defRPr sz="1200" kern="1200">
                <a:solidFill>
                  <a:srgbClr val="4D4F53"/>
                </a:solidFill>
                <a:latin typeface="Arial"/>
                <a:ea typeface="ＭＳ Ｐゴシック" charset="-128"/>
                <a:cs typeface="Arial"/>
              </a:defRPr>
            </a:lvl2pPr>
            <a:lvl3pPr marL="512763" indent="-112713" algn="l" defTabSz="457200" rtl="0" eaLnBrk="1" fontAlgn="base" hangingPunct="1">
              <a:spcBef>
                <a:spcPts val="0"/>
              </a:spcBef>
              <a:spcAft>
                <a:spcPct val="0"/>
              </a:spcAft>
              <a:buSzPct val="40000"/>
              <a:buFont typeface="Wingdings" charset="2"/>
              <a:buChar char="§"/>
              <a:defRPr sz="1200" kern="1200">
                <a:solidFill>
                  <a:srgbClr val="4D4F53"/>
                </a:solidFill>
                <a:latin typeface="Arial"/>
                <a:ea typeface="ＭＳ Ｐゴシック" charset="-128"/>
                <a:cs typeface="Arial"/>
              </a:defRPr>
            </a:lvl3pPr>
            <a:lvl4pPr marL="912813" indent="-114300" algn="l" defTabSz="457200" rtl="0" eaLnBrk="1" fontAlgn="base" hangingPunct="1">
              <a:spcBef>
                <a:spcPts val="0"/>
              </a:spcBef>
              <a:spcAft>
                <a:spcPct val="0"/>
              </a:spcAft>
              <a:buSzPct val="40000"/>
              <a:buFont typeface="Lucida Grande"/>
              <a:buChar char="-"/>
              <a:defRPr sz="1200" kern="1200">
                <a:solidFill>
                  <a:srgbClr val="4D4F53"/>
                </a:solidFill>
                <a:latin typeface="Arial"/>
                <a:ea typeface="ＭＳ Ｐゴシック" charset="-128"/>
                <a:cs typeface="Arial"/>
              </a:defRPr>
            </a:lvl4pPr>
            <a:lvl5pPr marL="1312863" indent="-112713" algn="l" defTabSz="457200" rtl="0" eaLnBrk="1" fontAlgn="base" hangingPunct="1">
              <a:spcBef>
                <a:spcPts val="0"/>
              </a:spcBef>
              <a:spcAft>
                <a:spcPct val="0"/>
              </a:spcAft>
              <a:buSzPct val="50000"/>
              <a:buFont typeface="Lucida Grande" charset="0"/>
              <a:buChar char="-"/>
              <a:defRPr sz="1200" kern="1200">
                <a:solidFill>
                  <a:srgbClr val="4D4F53"/>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lgn="ctr">
              <a:spcBef>
                <a:spcPct val="0"/>
              </a:spcBef>
            </a:pPr>
            <a:r>
              <a:rPr kumimoji="0" lang="en-US" altLang="en-US" sz="2000" b="1" i="0" u="sng" strike="noStrike" kern="1200" cap="all" spc="0" normalizeH="0" noProof="0" dirty="0">
                <a:ln>
                  <a:noFill/>
                </a:ln>
                <a:solidFill>
                  <a:schemeClr val="accent6">
                    <a:lumMod val="75000"/>
                  </a:schemeClr>
                </a:solidFill>
                <a:effectLst/>
                <a:uLnTx/>
                <a:uFillTx/>
                <a:latin typeface="Times New Roman" panose="02020603050405020304" pitchFamily="18" charset="0"/>
                <a:ea typeface="ＭＳ Ｐゴシック" pitchFamily="34" charset="-128"/>
                <a:cs typeface="Times New Roman" panose="02020603050405020304" pitchFamily="18" charset="0"/>
              </a:rPr>
              <a:t>Private Foundations</a:t>
            </a:r>
          </a:p>
        </p:txBody>
      </p:sp>
      <p:sp>
        <p:nvSpPr>
          <p:cNvPr id="4" name="Rectangle 3"/>
          <p:cNvSpPr/>
          <p:nvPr/>
        </p:nvSpPr>
        <p:spPr>
          <a:xfrm>
            <a:off x="474955" y="576753"/>
            <a:ext cx="8034339" cy="5355312"/>
          </a:xfrm>
          <a:prstGeom prst="rect">
            <a:avLst/>
          </a:prstGeom>
        </p:spPr>
        <p:txBody>
          <a:bodyPr wrap="square">
            <a:spAutoFit/>
          </a:bodyPr>
          <a:lstStyle/>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Client opens and funds the (non-operating) private foundation - no donations are made from the general public</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Established as a corporation or a trust</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Has the ability to make grants to charities or to individuals</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Private foundation must make qualifying distribution of at least 5% of the foundation's assets each year or pay a penalty tax</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Private foundation is subject to IRS restrictions on investments, expenditures and dealings with its donors, directors, officers and any related persons</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Income tax deduction for donations of cash is 30% of adjusted gross income</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Deduction for donation of publicly traded long-term appreciated stock is 20% of adjusted gross income and based on fair market value of stock and deduction for donation of other long-term appreciated stock is 20% of adjusted gross income and based on basis of stock</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a:t>
            </a:r>
            <a:r>
              <a:rPr lang="en-US" sz="1600" b="0" i="0" dirty="0">
                <a:effectLst/>
                <a:latin typeface="Times New Roman" panose="02020603050405020304" pitchFamily="18" charset="0"/>
                <a:cs typeface="Times New Roman" panose="02020603050405020304" pitchFamily="18" charset="0"/>
              </a:rPr>
              <a:t>rivate foundations pay an excise tax equal to 1.39% of their net investment income - net investment income is interest, dividends, rents, royalties and income from similar sources, plus capital gain income, less deductions directly connected with the production and collection of the income</a:t>
            </a:r>
            <a:endParaRPr lang="en-US" sz="1600" dirty="0">
              <a:latin typeface="Times New Roman" panose="02020603050405020304" pitchFamily="18" charset="0"/>
              <a:cs typeface="Times New Roman" panose="02020603050405020304" pitchFamily="18" charset="0"/>
            </a:endParaRPr>
          </a:p>
          <a:p>
            <a:pPr marL="342900" indent="-342900">
              <a:spcBef>
                <a:spcPts val="600"/>
              </a:spcBef>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342900" indent="-342900">
              <a:spcBef>
                <a:spcPts val="600"/>
              </a:spcBef>
              <a:buFont typeface="Arial" panose="020B0604020202020204" pitchFamily="34" charset="0"/>
              <a:buChar char="•"/>
            </a:pPr>
            <a:endParaRPr lang="en-US" sz="2000" dirty="0">
              <a:solidFill>
                <a:srgbClr val="E7E6E6">
                  <a:lumMod val="50000"/>
                </a:srgbClr>
              </a:solidFill>
              <a:latin typeface="Arial" charset="0"/>
              <a:cs typeface="Arial" charset="0"/>
            </a:endParaRPr>
          </a:p>
        </p:txBody>
      </p:sp>
      <p:sp>
        <p:nvSpPr>
          <p:cNvPr id="6" name="Slide Number Placeholder 5">
            <a:extLst>
              <a:ext uri="{FF2B5EF4-FFF2-40B4-BE49-F238E27FC236}">
                <a16:creationId xmlns:a16="http://schemas.microsoft.com/office/drawing/2014/main" id="{504B0E1B-5910-18B6-D67C-96C9BF035B43}"/>
              </a:ext>
            </a:extLst>
          </p:cNvPr>
          <p:cNvSpPr>
            <a:spLocks noGrp="1"/>
          </p:cNvSpPr>
          <p:nvPr>
            <p:ph type="sldNum" sz="quarter" idx="12"/>
          </p:nvPr>
        </p:nvSpPr>
        <p:spPr>
          <a:xfrm>
            <a:off x="6451895" y="6480128"/>
            <a:ext cx="2057400" cy="365125"/>
          </a:xfrm>
        </p:spPr>
        <p:txBody>
          <a:bodyPr/>
          <a:lstStyle/>
          <a:p>
            <a:fld id="{9AD08874-B085-4839-A939-B8EB998B4FF4}" type="slidenum">
              <a:rPr lang="en-US" smtClean="0"/>
              <a:t>7</a:t>
            </a:fld>
            <a:endParaRPr lang="en-US" dirty="0"/>
          </a:p>
        </p:txBody>
      </p:sp>
    </p:spTree>
    <p:extLst>
      <p:ext uri="{BB962C8B-B14F-4D97-AF65-F5344CB8AC3E}">
        <p14:creationId xmlns:p14="http://schemas.microsoft.com/office/powerpoint/2010/main" val="1686942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7"/>
          <p:cNvSpPr txBox="1">
            <a:spLocks/>
          </p:cNvSpPr>
          <p:nvPr/>
        </p:nvSpPr>
        <p:spPr bwMode="auto">
          <a:xfrm>
            <a:off x="457199" y="0"/>
            <a:ext cx="8034339" cy="43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457200" rtl="0" eaLnBrk="1" fontAlgn="base" hangingPunct="1">
              <a:spcBef>
                <a:spcPts val="0"/>
              </a:spcBef>
              <a:spcAft>
                <a:spcPct val="0"/>
              </a:spcAft>
              <a:buSzPct val="40000"/>
              <a:buFontTx/>
              <a:buNone/>
              <a:defRPr sz="1800" b="1" kern="1200">
                <a:solidFill>
                  <a:srgbClr val="002D62"/>
                </a:solidFill>
                <a:latin typeface="Arial"/>
                <a:ea typeface="ＭＳ Ｐゴシック" charset="-128"/>
                <a:cs typeface="Arial"/>
              </a:defRPr>
            </a:lvl1pPr>
            <a:lvl2pPr marL="0" indent="0" algn="l" defTabSz="457200" rtl="0" eaLnBrk="1" fontAlgn="base" hangingPunct="1">
              <a:spcBef>
                <a:spcPts val="0"/>
              </a:spcBef>
              <a:spcAft>
                <a:spcPct val="0"/>
              </a:spcAft>
              <a:buSzPct val="40000"/>
              <a:buFontTx/>
              <a:buNone/>
              <a:defRPr sz="1200" kern="1200">
                <a:solidFill>
                  <a:srgbClr val="4D4F53"/>
                </a:solidFill>
                <a:latin typeface="Arial"/>
                <a:ea typeface="ＭＳ Ｐゴシック" charset="-128"/>
                <a:cs typeface="Arial"/>
              </a:defRPr>
            </a:lvl2pPr>
            <a:lvl3pPr marL="512763" indent="-112713" algn="l" defTabSz="457200" rtl="0" eaLnBrk="1" fontAlgn="base" hangingPunct="1">
              <a:spcBef>
                <a:spcPts val="0"/>
              </a:spcBef>
              <a:spcAft>
                <a:spcPct val="0"/>
              </a:spcAft>
              <a:buSzPct val="40000"/>
              <a:buFont typeface="Wingdings" charset="2"/>
              <a:buChar char="§"/>
              <a:defRPr sz="1200" kern="1200">
                <a:solidFill>
                  <a:srgbClr val="4D4F53"/>
                </a:solidFill>
                <a:latin typeface="Arial"/>
                <a:ea typeface="ＭＳ Ｐゴシック" charset="-128"/>
                <a:cs typeface="Arial"/>
              </a:defRPr>
            </a:lvl3pPr>
            <a:lvl4pPr marL="912813" indent="-114300" algn="l" defTabSz="457200" rtl="0" eaLnBrk="1" fontAlgn="base" hangingPunct="1">
              <a:spcBef>
                <a:spcPts val="0"/>
              </a:spcBef>
              <a:spcAft>
                <a:spcPct val="0"/>
              </a:spcAft>
              <a:buSzPct val="40000"/>
              <a:buFont typeface="Lucida Grande"/>
              <a:buChar char="-"/>
              <a:defRPr sz="1200" kern="1200">
                <a:solidFill>
                  <a:srgbClr val="4D4F53"/>
                </a:solidFill>
                <a:latin typeface="Arial"/>
                <a:ea typeface="ＭＳ Ｐゴシック" charset="-128"/>
                <a:cs typeface="Arial"/>
              </a:defRPr>
            </a:lvl4pPr>
            <a:lvl5pPr marL="1312863" indent="-112713" algn="l" defTabSz="457200" rtl="0" eaLnBrk="1" fontAlgn="base" hangingPunct="1">
              <a:spcBef>
                <a:spcPts val="0"/>
              </a:spcBef>
              <a:spcAft>
                <a:spcPct val="0"/>
              </a:spcAft>
              <a:buSzPct val="50000"/>
              <a:buFont typeface="Lucida Grande" charset="0"/>
              <a:buChar char="-"/>
              <a:defRPr sz="1200" kern="1200">
                <a:solidFill>
                  <a:srgbClr val="4D4F53"/>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lgn="ctr">
              <a:spcBef>
                <a:spcPct val="0"/>
              </a:spcBef>
            </a:pPr>
            <a:r>
              <a:rPr kumimoji="0" lang="en-US" altLang="en-US" sz="2000" b="1" i="0" u="sng" strike="noStrike" kern="1200" cap="all" spc="0" normalizeH="0" noProof="0" dirty="0">
                <a:ln>
                  <a:noFill/>
                </a:ln>
                <a:solidFill>
                  <a:schemeClr val="accent6">
                    <a:lumMod val="75000"/>
                  </a:schemeClr>
                </a:solidFill>
                <a:effectLst/>
                <a:uLnTx/>
                <a:uFillTx/>
                <a:latin typeface="Times New Roman" panose="02020603050405020304" pitchFamily="18" charset="0"/>
                <a:ea typeface="ＭＳ Ｐゴシック" pitchFamily="34" charset="-128"/>
                <a:cs typeface="Times New Roman" panose="02020603050405020304" pitchFamily="18" charset="0"/>
              </a:rPr>
              <a:t>Charitable Remainder Trusts (CRTs)</a:t>
            </a:r>
          </a:p>
        </p:txBody>
      </p:sp>
      <p:sp>
        <p:nvSpPr>
          <p:cNvPr id="8" name="Rectangle 7"/>
          <p:cNvSpPr/>
          <p:nvPr/>
        </p:nvSpPr>
        <p:spPr>
          <a:xfrm>
            <a:off x="457199" y="555136"/>
            <a:ext cx="8034339" cy="5409173"/>
          </a:xfrm>
          <a:prstGeom prst="rect">
            <a:avLst/>
          </a:prstGeom>
        </p:spPr>
        <p:txBody>
          <a:bodyPr wrap="square">
            <a:spAutoFit/>
          </a:bodyPr>
          <a:lstStyle/>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Donor transfers property to the trust and trustee makes distributions to an individual beneficiary (the donor and/or other individuals) for life or a period not to exceed 20 years</a:t>
            </a:r>
          </a:p>
          <a:p>
            <a:pPr marL="800100" lvl="1"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The payments are either a fixed annuity amount (CRAT) or an amount based on the fair market value of the property (CRUT) as revalued ever year</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At the end of the term of payments to the individual(s), the remaining trust assets pass to charity(ies)</a:t>
            </a:r>
          </a:p>
          <a:p>
            <a:pPr marL="342900" indent="-342900">
              <a:spcBef>
                <a:spcPts val="600"/>
              </a:spcBef>
              <a:buFont typeface="Arial" panose="020B0604020202020204" pitchFamily="34" charset="0"/>
              <a:buChar char="•"/>
            </a:pPr>
            <a:r>
              <a:rPr lang="en-US" sz="1600" b="0" i="0" dirty="0">
                <a:solidFill>
                  <a:srgbClr val="222222"/>
                </a:solidFill>
                <a:effectLst/>
                <a:latin typeface="Times New Roman" panose="02020603050405020304" pitchFamily="18" charset="0"/>
                <a:cs typeface="Times New Roman" panose="02020603050405020304" pitchFamily="18" charset="0"/>
              </a:rPr>
              <a:t>The remainder value distributed to the charity must equal at least 10% of the beginning value of the trust</a:t>
            </a:r>
            <a:endParaRPr lang="en-US" sz="1600" dirty="0">
              <a:latin typeface="Times New Roman" panose="02020603050405020304" pitchFamily="18" charset="0"/>
              <a:cs typeface="Times New Roman" panose="02020603050405020304" pitchFamily="18" charset="0"/>
            </a:endParaRP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Tax consequences of donation to CRT:</a:t>
            </a:r>
          </a:p>
          <a:p>
            <a:pPr marL="800100" lvl="1"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Donor receives an income tax deduction for present value of charity's remainder interest </a:t>
            </a:r>
          </a:p>
          <a:p>
            <a:pPr marL="800100" lvl="1"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Trust is tax-exempt and trust assets can be sold without income tax consequences (unless it has Unrelated Business Taxable Income)</a:t>
            </a:r>
          </a:p>
          <a:p>
            <a:pPr marL="800100" lvl="1"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Annuity or unitrust payments to the individual beneficiary are subject to income tax on the individual beneficiary's income tax return, depending on the tax character of the income</a:t>
            </a:r>
          </a:p>
          <a:p>
            <a:pPr marL="1257300" lvl="2" indent="-342900">
              <a:spcBef>
                <a:spcPts val="600"/>
              </a:spcBef>
              <a:buFont typeface="Arial" panose="020B0604020202020204" pitchFamily="34" charset="0"/>
              <a:buChar char="•"/>
            </a:pPr>
            <a:r>
              <a:rPr lang="en-US" sz="1600" dirty="0">
                <a:latin typeface="Times New Roman" panose="02020603050405020304" pitchFamily="18" charset="0"/>
                <a:ea typeface="ＭＳ Ｐゴシック" charset="-128"/>
                <a:cs typeface="Times New Roman" panose="02020603050405020304" pitchFamily="18" charset="0"/>
              </a:rPr>
              <a:t>Income distributed can be ordinary income, capital gains, tax-exempt income or return of capital</a:t>
            </a:r>
          </a:p>
          <a:p>
            <a:pPr marL="342900" indent="-342900">
              <a:lnSpc>
                <a:spcPts val="2080"/>
              </a:lnSpc>
              <a:buFont typeface="Arial" panose="020B0604020202020204" pitchFamily="34" charset="0"/>
              <a:buChar char="•"/>
            </a:pPr>
            <a:endParaRPr lang="en-US" sz="2000" dirty="0">
              <a:solidFill>
                <a:srgbClr val="E7E6E6">
                  <a:lumMod val="50000"/>
                </a:srgbClr>
              </a:solidFill>
              <a:latin typeface="Arial" charset="0"/>
              <a:cs typeface="Arial" charset="0"/>
            </a:endParaRPr>
          </a:p>
        </p:txBody>
      </p:sp>
      <p:sp>
        <p:nvSpPr>
          <p:cNvPr id="5" name="Slide Number Placeholder 4">
            <a:extLst>
              <a:ext uri="{FF2B5EF4-FFF2-40B4-BE49-F238E27FC236}">
                <a16:creationId xmlns:a16="http://schemas.microsoft.com/office/drawing/2014/main" id="{71609F38-7BCF-0BE7-22F1-6A8D3A6C29C2}"/>
              </a:ext>
            </a:extLst>
          </p:cNvPr>
          <p:cNvSpPr>
            <a:spLocks noGrp="1"/>
          </p:cNvSpPr>
          <p:nvPr>
            <p:ph type="sldNum" sz="quarter" idx="12"/>
          </p:nvPr>
        </p:nvSpPr>
        <p:spPr>
          <a:xfrm>
            <a:off x="6434138" y="6492875"/>
            <a:ext cx="2057400" cy="365125"/>
          </a:xfrm>
        </p:spPr>
        <p:txBody>
          <a:bodyPr/>
          <a:lstStyle/>
          <a:p>
            <a:fld id="{9AD08874-B085-4839-A939-B8EB998B4FF4}" type="slidenum">
              <a:rPr lang="en-US" smtClean="0"/>
              <a:t>8</a:t>
            </a:fld>
            <a:endParaRPr lang="en-US" dirty="0"/>
          </a:p>
        </p:txBody>
      </p:sp>
    </p:spTree>
    <p:extLst>
      <p:ext uri="{BB962C8B-B14F-4D97-AF65-F5344CB8AC3E}">
        <p14:creationId xmlns:p14="http://schemas.microsoft.com/office/powerpoint/2010/main" val="1569374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7"/>
          <p:cNvSpPr txBox="1">
            <a:spLocks/>
          </p:cNvSpPr>
          <p:nvPr/>
        </p:nvSpPr>
        <p:spPr bwMode="auto">
          <a:xfrm>
            <a:off x="457200" y="0"/>
            <a:ext cx="8034339" cy="434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171450" indent="-171450" algn="l" defTabSz="457200" rtl="0" eaLnBrk="1" fontAlgn="base" hangingPunct="1">
              <a:spcBef>
                <a:spcPts val="0"/>
              </a:spcBef>
              <a:spcAft>
                <a:spcPct val="0"/>
              </a:spcAft>
              <a:buSzPct val="40000"/>
              <a:buFontTx/>
              <a:buNone/>
              <a:defRPr sz="1800" b="1" kern="1200">
                <a:solidFill>
                  <a:srgbClr val="002D62"/>
                </a:solidFill>
                <a:latin typeface="Arial"/>
                <a:ea typeface="ＭＳ Ｐゴシック" charset="-128"/>
                <a:cs typeface="Arial"/>
              </a:defRPr>
            </a:lvl1pPr>
            <a:lvl2pPr marL="0" indent="0" algn="l" defTabSz="457200" rtl="0" eaLnBrk="1" fontAlgn="base" hangingPunct="1">
              <a:spcBef>
                <a:spcPts val="0"/>
              </a:spcBef>
              <a:spcAft>
                <a:spcPct val="0"/>
              </a:spcAft>
              <a:buSzPct val="40000"/>
              <a:buFontTx/>
              <a:buNone/>
              <a:defRPr sz="1200" kern="1200">
                <a:solidFill>
                  <a:srgbClr val="4D4F53"/>
                </a:solidFill>
                <a:latin typeface="Arial"/>
                <a:ea typeface="ＭＳ Ｐゴシック" charset="-128"/>
                <a:cs typeface="Arial"/>
              </a:defRPr>
            </a:lvl2pPr>
            <a:lvl3pPr marL="512763" indent="-112713" algn="l" defTabSz="457200" rtl="0" eaLnBrk="1" fontAlgn="base" hangingPunct="1">
              <a:spcBef>
                <a:spcPts val="0"/>
              </a:spcBef>
              <a:spcAft>
                <a:spcPct val="0"/>
              </a:spcAft>
              <a:buSzPct val="40000"/>
              <a:buFont typeface="Wingdings" charset="2"/>
              <a:buChar char="§"/>
              <a:defRPr sz="1200" kern="1200">
                <a:solidFill>
                  <a:srgbClr val="4D4F53"/>
                </a:solidFill>
                <a:latin typeface="Arial"/>
                <a:ea typeface="ＭＳ Ｐゴシック" charset="-128"/>
                <a:cs typeface="Arial"/>
              </a:defRPr>
            </a:lvl3pPr>
            <a:lvl4pPr marL="912813" indent="-114300" algn="l" defTabSz="457200" rtl="0" eaLnBrk="1" fontAlgn="base" hangingPunct="1">
              <a:spcBef>
                <a:spcPts val="0"/>
              </a:spcBef>
              <a:spcAft>
                <a:spcPct val="0"/>
              </a:spcAft>
              <a:buSzPct val="40000"/>
              <a:buFont typeface="Lucida Grande"/>
              <a:buChar char="-"/>
              <a:defRPr sz="1200" kern="1200">
                <a:solidFill>
                  <a:srgbClr val="4D4F53"/>
                </a:solidFill>
                <a:latin typeface="Arial"/>
                <a:ea typeface="ＭＳ Ｐゴシック" charset="-128"/>
                <a:cs typeface="Arial"/>
              </a:defRPr>
            </a:lvl4pPr>
            <a:lvl5pPr marL="1312863" indent="-112713" algn="l" defTabSz="457200" rtl="0" eaLnBrk="1" fontAlgn="base" hangingPunct="1">
              <a:spcBef>
                <a:spcPts val="0"/>
              </a:spcBef>
              <a:spcAft>
                <a:spcPct val="0"/>
              </a:spcAft>
              <a:buSzPct val="50000"/>
              <a:buFont typeface="Lucida Grande" charset="0"/>
              <a:buChar char="-"/>
              <a:defRPr sz="1200" kern="1200">
                <a:solidFill>
                  <a:srgbClr val="4D4F53"/>
                </a:solidFill>
                <a:latin typeface="Arial"/>
                <a:ea typeface="ＭＳ Ｐゴシック"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0" algn="ctr">
              <a:spcBef>
                <a:spcPct val="0"/>
              </a:spcBef>
            </a:pPr>
            <a:r>
              <a:rPr lang="en-US" sz="2000" u="sng" dirty="0">
                <a:solidFill>
                  <a:schemeClr val="accent6">
                    <a:lumMod val="75000"/>
                  </a:schemeClr>
                </a:solidFill>
                <a:latin typeface="Times New Roman" panose="02020603050405020304" pitchFamily="18" charset="0"/>
                <a:cs typeface="Times New Roman" panose="02020603050405020304" pitchFamily="18" charset="0"/>
              </a:rPr>
              <a:t>CHARITABLE LEAD TRUSTS</a:t>
            </a:r>
            <a:endParaRPr kumimoji="0" lang="en-US" altLang="en-US" sz="2000" b="1" i="0" u="sng" strike="noStrike" kern="1200" cap="none" spc="0" normalizeH="0" baseline="0" noProof="0" dirty="0">
              <a:ln>
                <a:noFill/>
              </a:ln>
              <a:solidFill>
                <a:schemeClr val="accent6">
                  <a:lumMod val="75000"/>
                </a:schemeClr>
              </a:solidFill>
              <a:effectLst/>
              <a:uLnTx/>
              <a:uFillTx/>
              <a:latin typeface="Times New Roman" panose="02020603050405020304" pitchFamily="18" charset="0"/>
              <a:ea typeface="ＭＳ Ｐゴシック" pitchFamily="34" charset="-128"/>
              <a:cs typeface="Times New Roman" panose="02020603050405020304" pitchFamily="18" charset="0"/>
            </a:endParaRPr>
          </a:p>
        </p:txBody>
      </p:sp>
      <p:sp>
        <p:nvSpPr>
          <p:cNvPr id="4" name="Rectangle 3"/>
          <p:cNvSpPr/>
          <p:nvPr/>
        </p:nvSpPr>
        <p:spPr>
          <a:xfrm>
            <a:off x="350668" y="807456"/>
            <a:ext cx="8034339" cy="5547673"/>
          </a:xfrm>
          <a:prstGeom prst="rect">
            <a:avLst/>
          </a:prstGeom>
        </p:spPr>
        <p:txBody>
          <a:bodyPr wrap="square">
            <a:spAutoFit/>
          </a:bodyPr>
          <a:lstStyle/>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Donor transfers assets to a trust where the charity is the initial beneficiary of the trust</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Charity receives distributions for a designated time period – either a fixed amount (CLAT) or a percentage of the fair market value of the trust assets (CLUT)</a:t>
            </a:r>
          </a:p>
          <a:p>
            <a:pPr marL="342900" indent="-342900">
              <a:spcBef>
                <a:spcPts val="600"/>
              </a:spcBef>
              <a:buFont typeface="Arial" panose="020B0604020202020204" pitchFamily="34" charset="0"/>
              <a:buChar char="•"/>
            </a:pPr>
            <a:r>
              <a:rPr lang="en-US" sz="1600" dirty="0">
                <a:latin typeface="Times New Roman" panose="02020603050405020304" pitchFamily="18" charset="0"/>
                <a:ea typeface="MS PGothic" pitchFamily="34" charset="-128"/>
                <a:cs typeface="Times New Roman" panose="02020603050405020304" pitchFamily="18" charset="0"/>
              </a:rPr>
              <a:t>No minimum or maximum distribution amount to charity is required</a:t>
            </a:r>
            <a:endParaRPr lang="en-US" sz="1600" dirty="0">
              <a:latin typeface="Times New Roman" panose="02020603050405020304" pitchFamily="18" charset="0"/>
              <a:cs typeface="Times New Roman" panose="02020603050405020304" pitchFamily="18" charset="0"/>
            </a:endParaRP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At the end of the designated time period, remaining trust assets are distributed to individual beneficiary(ies)</a:t>
            </a:r>
          </a:p>
          <a:p>
            <a:pPr marL="800100" lvl="1"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Individual beneficiary could be donor and/or other individuals</a:t>
            </a:r>
          </a:p>
          <a:p>
            <a:pPr marL="342900"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CLT is not tax-exempt</a:t>
            </a:r>
          </a:p>
          <a:p>
            <a:pPr marL="800100" lvl="1"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CLT can be a grantor trust for income tax purposes</a:t>
            </a:r>
          </a:p>
          <a:p>
            <a:pPr marL="1257300" lvl="2"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Donor can take income tax deduction for value of charity's lead interest but must pay income tax on income generated by trust without corresponding tax deductions in future years </a:t>
            </a:r>
          </a:p>
          <a:p>
            <a:pPr marL="1257300" lvl="2" indent="-342900">
              <a:spcBef>
                <a:spcPts val="600"/>
              </a:spcBef>
              <a:buFont typeface="Arial" panose="020B0604020202020204" pitchFamily="34" charset="0"/>
              <a:buChar char="•"/>
            </a:pPr>
            <a:r>
              <a:rPr lang="en-US" sz="1600" dirty="0">
                <a:latin typeface="Times New Roman" panose="02020603050405020304" pitchFamily="18" charset="0"/>
                <a:ea typeface="MS PGothic" pitchFamily="34" charset="-128"/>
                <a:cs typeface="Times New Roman" panose="02020603050405020304" pitchFamily="18" charset="0"/>
              </a:rPr>
              <a:t>Deduction is 30% of adjusted gross income for cash and 20% of adjusted gross income for long-term gain property</a:t>
            </a:r>
          </a:p>
          <a:p>
            <a:pPr marL="800100" lvl="1"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Non-grantor CLT can take a 100% deduction for gross income distributed to charity</a:t>
            </a:r>
          </a:p>
          <a:p>
            <a:pPr marL="1257300" lvl="2"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No income tax deduction available for the donor </a:t>
            </a:r>
          </a:p>
          <a:p>
            <a:pPr marL="1257300" lvl="2" indent="-342900">
              <a:spcBef>
                <a:spcPts val="600"/>
              </a:spcBef>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Trust must pay income tax at rates for non-grantor trusts</a:t>
            </a:r>
          </a:p>
          <a:p>
            <a:pPr lvl="2">
              <a:lnSpc>
                <a:spcPts val="2080"/>
              </a:lnSpc>
            </a:pPr>
            <a:endParaRPr lang="en-US" sz="1600" dirty="0">
              <a:latin typeface="Times New Roman" panose="02020603050405020304" pitchFamily="18" charset="0"/>
              <a:cs typeface="Times New Roman" panose="02020603050405020304" pitchFamily="18" charset="0"/>
            </a:endParaRPr>
          </a:p>
          <a:p>
            <a:endParaRPr lang="en-US" sz="1000" b="0" i="0" u="none" strike="noStrike" baseline="0" dirty="0">
              <a:solidFill>
                <a:srgbClr val="000000"/>
              </a:solidFill>
              <a:latin typeface="Times New Roman" panose="02020603050405020304" pitchFamily="18" charset="0"/>
            </a:endParaRPr>
          </a:p>
        </p:txBody>
      </p:sp>
      <p:sp>
        <p:nvSpPr>
          <p:cNvPr id="6" name="Slide Number Placeholder 5">
            <a:extLst>
              <a:ext uri="{FF2B5EF4-FFF2-40B4-BE49-F238E27FC236}">
                <a16:creationId xmlns:a16="http://schemas.microsoft.com/office/drawing/2014/main" id="{60F7A8F3-C4A5-7A08-05D1-CD015A462B8B}"/>
              </a:ext>
            </a:extLst>
          </p:cNvPr>
          <p:cNvSpPr>
            <a:spLocks noGrp="1"/>
          </p:cNvSpPr>
          <p:nvPr>
            <p:ph type="sldNum" sz="quarter" idx="12"/>
          </p:nvPr>
        </p:nvSpPr>
        <p:spPr>
          <a:xfrm>
            <a:off x="6434139" y="6489006"/>
            <a:ext cx="2057400" cy="365125"/>
          </a:xfrm>
        </p:spPr>
        <p:txBody>
          <a:bodyPr/>
          <a:lstStyle/>
          <a:p>
            <a:fld id="{9AD08874-B085-4839-A939-B8EB998B4FF4}" type="slidenum">
              <a:rPr lang="en-US" smtClean="0"/>
              <a:t>9</a:t>
            </a:fld>
            <a:endParaRPr lang="en-US" dirty="0"/>
          </a:p>
        </p:txBody>
      </p:sp>
    </p:spTree>
    <p:extLst>
      <p:ext uri="{BB962C8B-B14F-4D97-AF65-F5344CB8AC3E}">
        <p14:creationId xmlns:p14="http://schemas.microsoft.com/office/powerpoint/2010/main" val="32326952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5FB0C6B-C8B9-EB43-B408-FE16920D0176}"/>
              </a:ext>
            </a:extLst>
          </p:cNvPr>
          <p:cNvSpPr>
            <a:spLocks noGrp="1"/>
          </p:cNvSpPr>
          <p:nvPr>
            <p:ph type="sldNum" sz="quarter" idx="12"/>
          </p:nvPr>
        </p:nvSpPr>
        <p:spPr>
          <a:xfrm>
            <a:off x="6466828" y="6492875"/>
            <a:ext cx="2057400" cy="365125"/>
          </a:xfrm>
        </p:spPr>
        <p:txBody>
          <a:bodyPr/>
          <a:lstStyle/>
          <a:p>
            <a:fld id="{1AFA8E58-41DB-453A-BF05-3E5B2A4708C4}" type="slidenum">
              <a:rPr lang="en-US" altLang="en-US" smtClean="0"/>
              <a:pPr/>
              <a:t>10</a:t>
            </a:fld>
            <a:endParaRPr lang="en-US" altLang="en-US" dirty="0"/>
          </a:p>
        </p:txBody>
      </p:sp>
      <p:sp>
        <p:nvSpPr>
          <p:cNvPr id="19" name="Title 18">
            <a:extLst>
              <a:ext uri="{FF2B5EF4-FFF2-40B4-BE49-F238E27FC236}">
                <a16:creationId xmlns:a16="http://schemas.microsoft.com/office/drawing/2014/main" id="{88810BDA-1AF5-E444-91F2-E18FF2309D7E}"/>
              </a:ext>
            </a:extLst>
          </p:cNvPr>
          <p:cNvSpPr>
            <a:spLocks noGrp="1"/>
          </p:cNvSpPr>
          <p:nvPr>
            <p:ph type="title" idx="4294967295"/>
          </p:nvPr>
        </p:nvSpPr>
        <p:spPr>
          <a:xfrm>
            <a:off x="0" y="0"/>
            <a:ext cx="9259410" cy="646112"/>
          </a:xfrm>
        </p:spPr>
        <p:txBody>
          <a:bodyPr>
            <a:normAutofit/>
          </a:bodyPr>
          <a:lstStyle/>
          <a:p>
            <a:pPr algn="ctr"/>
            <a:r>
              <a:rPr lang="en-US" sz="2000" b="1" u="sng" cap="all" dirty="0">
                <a:solidFill>
                  <a:schemeClr val="accent6">
                    <a:lumMod val="75000"/>
                  </a:schemeClr>
                </a:solidFill>
                <a:latin typeface="Times New Roman" panose="02020603050405020304" pitchFamily="18" charset="0"/>
                <a:cs typeface="Times New Roman" panose="02020603050405020304" pitchFamily="18" charset="0"/>
              </a:rPr>
              <a:t>Qualified charitable DISTRIBUTIONS/rollovers From IRAs</a:t>
            </a:r>
          </a:p>
        </p:txBody>
      </p:sp>
      <p:sp>
        <p:nvSpPr>
          <p:cNvPr id="6" name="Content Placeholder 9">
            <a:extLst>
              <a:ext uri="{FF2B5EF4-FFF2-40B4-BE49-F238E27FC236}">
                <a16:creationId xmlns:a16="http://schemas.microsoft.com/office/drawing/2014/main" id="{FA87B9A2-4603-0845-A2E6-66907F56EA0A}"/>
              </a:ext>
            </a:extLst>
          </p:cNvPr>
          <p:cNvSpPr txBox="1">
            <a:spLocks/>
          </p:cNvSpPr>
          <p:nvPr/>
        </p:nvSpPr>
        <p:spPr>
          <a:xfrm>
            <a:off x="394634" y="929640"/>
            <a:ext cx="8245366" cy="4998720"/>
          </a:xfrm>
          <a:prstGeom prst="rect">
            <a:avLst/>
          </a:prstGeom>
        </p:spPr>
        <p:txBody>
          <a:bodyPr>
            <a:normAutofit fontScale="25000" lnSpcReduction="20000"/>
          </a:bodyPr>
          <a:lstStyle>
            <a:lvl1pPr marL="128588" indent="-128588" algn="l" defTabSz="342900" rtl="0" eaLnBrk="1" fontAlgn="base" hangingPunct="1">
              <a:spcBef>
                <a:spcPct val="20000"/>
              </a:spcBef>
              <a:spcAft>
                <a:spcPct val="0"/>
              </a:spcAft>
              <a:buSzPct val="40000"/>
              <a:buFont typeface="Wingdings" pitchFamily="2" charset="2"/>
              <a:buChar char="§"/>
              <a:defRPr kern="1200">
                <a:solidFill>
                  <a:schemeClr val="accent3"/>
                </a:solidFill>
                <a:latin typeface="Arial"/>
                <a:ea typeface="ＭＳ Ｐゴシック" charset="-128"/>
                <a:cs typeface="Arial"/>
              </a:defRPr>
            </a:lvl1pPr>
            <a:lvl2pPr marL="426244" indent="-126206" algn="l" defTabSz="342900" rtl="0" eaLnBrk="1" fontAlgn="base" hangingPunct="1">
              <a:spcBef>
                <a:spcPct val="20000"/>
              </a:spcBef>
              <a:spcAft>
                <a:spcPct val="0"/>
              </a:spcAft>
              <a:buSzPct val="65000"/>
              <a:buFont typeface="Lucida Grande" charset="0"/>
              <a:buChar char="-"/>
              <a:defRPr kern="1200">
                <a:solidFill>
                  <a:schemeClr val="accent3"/>
                </a:solidFill>
                <a:latin typeface="Arial"/>
                <a:ea typeface="ＭＳ Ｐゴシック" charset="-128"/>
                <a:cs typeface="Arial"/>
              </a:defRPr>
            </a:lvl2pPr>
            <a:lvl3pPr marL="772716" indent="-133350" algn="l" defTabSz="342900" rtl="0" eaLnBrk="1" fontAlgn="base" hangingPunct="1">
              <a:spcBef>
                <a:spcPct val="20000"/>
              </a:spcBef>
              <a:spcAft>
                <a:spcPct val="0"/>
              </a:spcAft>
              <a:buSzPct val="65000"/>
              <a:buFont typeface="Lucida Grande" charset="0"/>
              <a:buChar char="-"/>
              <a:defRPr kern="1200">
                <a:solidFill>
                  <a:schemeClr val="accent3"/>
                </a:solidFill>
                <a:latin typeface="Arial"/>
                <a:ea typeface="ＭＳ Ｐゴシック" charset="-128"/>
                <a:cs typeface="Arial"/>
              </a:defRPr>
            </a:lvl3pPr>
            <a:lvl4pPr marL="1158479" indent="-129779" algn="l" defTabSz="342900" rtl="0" eaLnBrk="1" fontAlgn="base" hangingPunct="1">
              <a:spcBef>
                <a:spcPct val="20000"/>
              </a:spcBef>
              <a:spcAft>
                <a:spcPct val="0"/>
              </a:spcAft>
              <a:buSzPct val="65000"/>
              <a:buFont typeface="Arial" pitchFamily="34" charset="0"/>
              <a:buChar char="–"/>
              <a:defRPr kern="1200">
                <a:solidFill>
                  <a:schemeClr val="accent3"/>
                </a:solidFill>
                <a:latin typeface="Arial"/>
                <a:ea typeface="ＭＳ Ｐゴシック" charset="-128"/>
                <a:cs typeface="Arial"/>
              </a:defRPr>
            </a:lvl4pPr>
            <a:lvl5pPr marL="1498997" indent="-127397" algn="l" defTabSz="342900" rtl="0" eaLnBrk="1" fontAlgn="base" hangingPunct="1">
              <a:spcBef>
                <a:spcPct val="20000"/>
              </a:spcBef>
              <a:spcAft>
                <a:spcPct val="0"/>
              </a:spcAft>
              <a:buSzPct val="65000"/>
              <a:buFont typeface="Lucida Grande" charset="0"/>
              <a:buChar char="-"/>
              <a:defRPr kern="1200">
                <a:solidFill>
                  <a:schemeClr val="accent3"/>
                </a:solidFill>
                <a:latin typeface="Arial"/>
                <a:ea typeface="ＭＳ Ｐゴシック"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7472" indent="-347472">
              <a:lnSpc>
                <a:spcPct val="120000"/>
              </a:lnSpc>
              <a:spcBef>
                <a:spcPts val="600"/>
              </a:spcBef>
            </a:pPr>
            <a:r>
              <a:rPr lang="en-US" sz="6400" dirty="0">
                <a:solidFill>
                  <a:schemeClr val="tx1"/>
                </a:solidFill>
                <a:latin typeface="Times New Roman" panose="02020603050405020304" pitchFamily="18" charset="0"/>
                <a:cs typeface="Times New Roman" panose="02020603050405020304" pitchFamily="18" charset="0"/>
              </a:rPr>
              <a:t>Qualified charitable distributions/rollovers</a:t>
            </a:r>
          </a:p>
          <a:p>
            <a:pPr marL="804672" indent="-347472">
              <a:lnSpc>
                <a:spcPct val="120000"/>
              </a:lnSpc>
              <a:spcBef>
                <a:spcPts val="600"/>
              </a:spcBef>
            </a:pPr>
            <a:r>
              <a:rPr lang="en-US" sz="6400" dirty="0">
                <a:solidFill>
                  <a:schemeClr val="tx1"/>
                </a:solidFill>
                <a:latin typeface="Times New Roman" panose="02020603050405020304" pitchFamily="18" charset="0"/>
                <a:cs typeface="Times New Roman" panose="02020603050405020304" pitchFamily="18" charset="0"/>
              </a:rPr>
              <a:t>IRA owners 70 ½ or older can distribute up to $100,000 from an IRA directly to charity without having distribution included in their gross income</a:t>
            </a:r>
          </a:p>
          <a:p>
            <a:pPr marL="804672" indent="-347472">
              <a:lnSpc>
                <a:spcPct val="120000"/>
              </a:lnSpc>
              <a:spcBef>
                <a:spcPts val="600"/>
              </a:spcBef>
            </a:pPr>
            <a:r>
              <a:rPr lang="en-US" sz="6400" dirty="0">
                <a:solidFill>
                  <a:schemeClr val="tx1"/>
                </a:solidFill>
                <a:latin typeface="Times New Roman" panose="02020603050405020304" pitchFamily="18" charset="0"/>
                <a:cs typeface="Times New Roman" panose="02020603050405020304" pitchFamily="18" charset="0"/>
              </a:rPr>
              <a:t>Distribution counts towards the IRA owner’s required minimum distribution for the year of contribution</a:t>
            </a:r>
          </a:p>
          <a:p>
            <a:pPr marL="804672" indent="-347472">
              <a:lnSpc>
                <a:spcPct val="120000"/>
              </a:lnSpc>
              <a:spcBef>
                <a:spcPts val="600"/>
              </a:spcBef>
            </a:pPr>
            <a:r>
              <a:rPr lang="en-US" sz="6400" dirty="0">
                <a:solidFill>
                  <a:schemeClr val="tx1"/>
                </a:solidFill>
                <a:latin typeface="Times New Roman" panose="02020603050405020304" pitchFamily="18" charset="0"/>
                <a:cs typeface="Times New Roman" panose="02020603050405020304" pitchFamily="18" charset="0"/>
              </a:rPr>
              <a:t>Under SECURE Act 2.0, a</a:t>
            </a:r>
            <a:r>
              <a:rPr lang="en-US" sz="6400" i="0" u="none" strike="noStrike" baseline="0" dirty="0">
                <a:solidFill>
                  <a:schemeClr val="tx1"/>
                </a:solidFill>
                <a:latin typeface="Times New Roman" panose="02020603050405020304" pitchFamily="18" charset="0"/>
                <a:cs typeface="Times New Roman" panose="02020603050405020304" pitchFamily="18" charset="0"/>
              </a:rPr>
              <a:t>mount eligible for a qualified charitable distribution will be indexed for inflation beginning in 2024</a:t>
            </a:r>
          </a:p>
          <a:p>
            <a:pPr marL="347472" indent="-347472" algn="l">
              <a:lnSpc>
                <a:spcPct val="120000"/>
              </a:lnSpc>
              <a:spcBef>
                <a:spcPts val="600"/>
              </a:spcBef>
              <a:buFont typeface="Arial" panose="020B0604020202020204" pitchFamily="34" charset="0"/>
              <a:buChar char="•"/>
            </a:pPr>
            <a:r>
              <a:rPr lang="en-US" sz="6400" i="0" u="none" strike="noStrike" baseline="0" dirty="0">
                <a:solidFill>
                  <a:schemeClr val="tx1"/>
                </a:solidFill>
                <a:latin typeface="Times New Roman" panose="02020603050405020304" pitchFamily="18" charset="0"/>
                <a:cs typeface="Times New Roman" panose="02020603050405020304" pitchFamily="18" charset="0"/>
              </a:rPr>
              <a:t>Qualified charitable </a:t>
            </a:r>
            <a:r>
              <a:rPr lang="en-US" sz="6400" dirty="0">
                <a:solidFill>
                  <a:schemeClr val="tx1"/>
                </a:solidFill>
                <a:latin typeface="Times New Roman" panose="02020603050405020304" pitchFamily="18" charset="0"/>
                <a:cs typeface="Times New Roman" panose="02020603050405020304" pitchFamily="18" charset="0"/>
              </a:rPr>
              <a:t>d</a:t>
            </a:r>
            <a:r>
              <a:rPr lang="en-US" sz="6400" i="0" u="none" strike="noStrike" baseline="0" dirty="0">
                <a:solidFill>
                  <a:schemeClr val="tx1"/>
                </a:solidFill>
                <a:latin typeface="Times New Roman" panose="02020603050405020304" pitchFamily="18" charset="0"/>
                <a:cs typeface="Times New Roman" panose="02020603050405020304" pitchFamily="18" charset="0"/>
              </a:rPr>
              <a:t>istributions to charitable gift annuities and charitable remainder trusts under SECURE Act 2.0</a:t>
            </a:r>
          </a:p>
          <a:p>
            <a:pPr marL="804672" lvl="1" indent="-347472">
              <a:lnSpc>
                <a:spcPct val="120000"/>
              </a:lnSpc>
              <a:spcBef>
                <a:spcPts val="600"/>
              </a:spcBef>
              <a:buFont typeface="Arial" panose="020B0604020202020204" pitchFamily="34" charset="0"/>
              <a:buChar char="•"/>
            </a:pPr>
            <a:r>
              <a:rPr lang="en-US" sz="6400" dirty="0">
                <a:solidFill>
                  <a:schemeClr val="tx1"/>
                </a:solidFill>
                <a:latin typeface="Times New Roman" panose="02020603050405020304" pitchFamily="18" charset="0"/>
                <a:cs typeface="Times New Roman" panose="02020603050405020304" pitchFamily="18" charset="0"/>
              </a:rPr>
              <a:t>Starting in 2023, IRA owners can make a one-time qualified charitable distribution of up to $50,000 to </a:t>
            </a:r>
            <a:r>
              <a:rPr lang="en-US" sz="6400" i="0" u="none" strike="noStrike" baseline="0" dirty="0">
                <a:solidFill>
                  <a:schemeClr val="tx1"/>
                </a:solidFill>
                <a:latin typeface="Times New Roman" panose="02020603050405020304" pitchFamily="18" charset="0"/>
                <a:cs typeface="Times New Roman" panose="02020603050405020304" pitchFamily="18" charset="0"/>
              </a:rPr>
              <a:t>a charitable gift annuity charitable remainder annuity trust or charitable remainder unitrust</a:t>
            </a:r>
          </a:p>
          <a:p>
            <a:pPr marL="804672" lvl="1" indent="-347472">
              <a:lnSpc>
                <a:spcPct val="120000"/>
              </a:lnSpc>
              <a:spcBef>
                <a:spcPts val="600"/>
              </a:spcBef>
              <a:buFont typeface="Arial" panose="020B0604020202020204" pitchFamily="34" charset="0"/>
              <a:buChar char="•"/>
            </a:pPr>
            <a:r>
              <a:rPr lang="en-US" sz="6400" dirty="0">
                <a:solidFill>
                  <a:schemeClr val="tx1"/>
                </a:solidFill>
                <a:latin typeface="Times New Roman" panose="02020603050405020304" pitchFamily="18" charset="0"/>
                <a:cs typeface="Times New Roman" panose="02020603050405020304" pitchFamily="18" charset="0"/>
              </a:rPr>
              <a:t>$50,000 limit will be indexed for inflation beginning in 2024</a:t>
            </a:r>
          </a:p>
          <a:p>
            <a:pPr marL="228600">
              <a:lnSpc>
                <a:spcPct val="120000"/>
              </a:lnSpc>
              <a:spcBef>
                <a:spcPts val="0"/>
              </a:spcBef>
            </a:pPr>
            <a:endParaRPr lang="en-US" sz="1600" dirty="0">
              <a:solidFill>
                <a:schemeClr val="tx1"/>
              </a:solidFill>
              <a:latin typeface="Times New Roman" panose="02020603050405020304" pitchFamily="18" charset="0"/>
              <a:cs typeface="Times New Roman" panose="02020603050405020304" pitchFamily="18" charset="0"/>
            </a:endParaRPr>
          </a:p>
          <a:p>
            <a:pPr algn="l"/>
            <a:endParaRPr lang="en-US" sz="1600" dirty="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2867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5FB0C6B-C8B9-EB43-B408-FE16920D0176}"/>
              </a:ext>
            </a:extLst>
          </p:cNvPr>
          <p:cNvSpPr>
            <a:spLocks noGrp="1"/>
          </p:cNvSpPr>
          <p:nvPr>
            <p:ph type="sldNum" sz="quarter" idx="12"/>
          </p:nvPr>
        </p:nvSpPr>
        <p:spPr>
          <a:xfrm>
            <a:off x="6431317" y="6492875"/>
            <a:ext cx="2057400" cy="365125"/>
          </a:xfrm>
        </p:spPr>
        <p:txBody>
          <a:bodyPr/>
          <a:lstStyle/>
          <a:p>
            <a:fld id="{1AFA8E58-41DB-453A-BF05-3E5B2A4708C4}" type="slidenum">
              <a:rPr lang="en-US" altLang="en-US" smtClean="0"/>
              <a:pPr/>
              <a:t>11</a:t>
            </a:fld>
            <a:endParaRPr lang="en-US" altLang="en-US" dirty="0"/>
          </a:p>
        </p:txBody>
      </p:sp>
      <p:sp>
        <p:nvSpPr>
          <p:cNvPr id="19" name="Title 18">
            <a:extLst>
              <a:ext uri="{FF2B5EF4-FFF2-40B4-BE49-F238E27FC236}">
                <a16:creationId xmlns:a16="http://schemas.microsoft.com/office/drawing/2014/main" id="{88810BDA-1AF5-E444-91F2-E18FF2309D7E}"/>
              </a:ext>
            </a:extLst>
          </p:cNvPr>
          <p:cNvSpPr>
            <a:spLocks noGrp="1"/>
          </p:cNvSpPr>
          <p:nvPr>
            <p:ph type="title" idx="4294967295"/>
          </p:nvPr>
        </p:nvSpPr>
        <p:spPr>
          <a:xfrm>
            <a:off x="0" y="108633"/>
            <a:ext cx="9144000" cy="646113"/>
          </a:xfrm>
        </p:spPr>
        <p:txBody>
          <a:bodyPr>
            <a:normAutofit/>
          </a:bodyPr>
          <a:lstStyle/>
          <a:p>
            <a:pPr algn="ctr"/>
            <a:r>
              <a:rPr lang="en-US" sz="2000" b="1" u="sng" cap="all" dirty="0">
                <a:solidFill>
                  <a:schemeClr val="accent6">
                    <a:lumMod val="75000"/>
                  </a:schemeClr>
                </a:solidFill>
                <a:latin typeface="Times New Roman" panose="02020603050405020304" pitchFamily="18" charset="0"/>
                <a:cs typeface="Times New Roman" panose="02020603050405020304" pitchFamily="18" charset="0"/>
              </a:rPr>
              <a:t>Qualified charitable DISTRIBUTIONS/rollovers From IRAs</a:t>
            </a:r>
          </a:p>
        </p:txBody>
      </p:sp>
      <p:sp>
        <p:nvSpPr>
          <p:cNvPr id="6" name="Content Placeholder 9">
            <a:extLst>
              <a:ext uri="{FF2B5EF4-FFF2-40B4-BE49-F238E27FC236}">
                <a16:creationId xmlns:a16="http://schemas.microsoft.com/office/drawing/2014/main" id="{FA87B9A2-4603-0845-A2E6-66907F56EA0A}"/>
              </a:ext>
            </a:extLst>
          </p:cNvPr>
          <p:cNvSpPr txBox="1">
            <a:spLocks/>
          </p:cNvSpPr>
          <p:nvPr/>
        </p:nvSpPr>
        <p:spPr>
          <a:xfrm>
            <a:off x="425917" y="754746"/>
            <a:ext cx="8245366" cy="4998720"/>
          </a:xfrm>
          <a:prstGeom prst="rect">
            <a:avLst/>
          </a:prstGeom>
        </p:spPr>
        <p:txBody>
          <a:bodyPr>
            <a:normAutofit fontScale="25000" lnSpcReduction="20000"/>
          </a:bodyPr>
          <a:lstStyle>
            <a:lvl1pPr marL="128588" indent="-128588" algn="l" defTabSz="342900" rtl="0" eaLnBrk="1" fontAlgn="base" hangingPunct="1">
              <a:spcBef>
                <a:spcPct val="20000"/>
              </a:spcBef>
              <a:spcAft>
                <a:spcPct val="0"/>
              </a:spcAft>
              <a:buSzPct val="40000"/>
              <a:buFont typeface="Wingdings" pitchFamily="2" charset="2"/>
              <a:buChar char="§"/>
              <a:defRPr kern="1200">
                <a:solidFill>
                  <a:schemeClr val="accent3"/>
                </a:solidFill>
                <a:latin typeface="Arial"/>
                <a:ea typeface="ＭＳ Ｐゴシック" charset="-128"/>
                <a:cs typeface="Arial"/>
              </a:defRPr>
            </a:lvl1pPr>
            <a:lvl2pPr marL="426244" indent="-126206" algn="l" defTabSz="342900" rtl="0" eaLnBrk="1" fontAlgn="base" hangingPunct="1">
              <a:spcBef>
                <a:spcPct val="20000"/>
              </a:spcBef>
              <a:spcAft>
                <a:spcPct val="0"/>
              </a:spcAft>
              <a:buSzPct val="65000"/>
              <a:buFont typeface="Lucida Grande" charset="0"/>
              <a:buChar char="-"/>
              <a:defRPr kern="1200">
                <a:solidFill>
                  <a:schemeClr val="accent3"/>
                </a:solidFill>
                <a:latin typeface="Arial"/>
                <a:ea typeface="ＭＳ Ｐゴシック" charset="-128"/>
                <a:cs typeface="Arial"/>
              </a:defRPr>
            </a:lvl2pPr>
            <a:lvl3pPr marL="772716" indent="-133350" algn="l" defTabSz="342900" rtl="0" eaLnBrk="1" fontAlgn="base" hangingPunct="1">
              <a:spcBef>
                <a:spcPct val="20000"/>
              </a:spcBef>
              <a:spcAft>
                <a:spcPct val="0"/>
              </a:spcAft>
              <a:buSzPct val="65000"/>
              <a:buFont typeface="Lucida Grande" charset="0"/>
              <a:buChar char="-"/>
              <a:defRPr kern="1200">
                <a:solidFill>
                  <a:schemeClr val="accent3"/>
                </a:solidFill>
                <a:latin typeface="Arial"/>
                <a:ea typeface="ＭＳ Ｐゴシック" charset="-128"/>
                <a:cs typeface="Arial"/>
              </a:defRPr>
            </a:lvl3pPr>
            <a:lvl4pPr marL="1158479" indent="-129779" algn="l" defTabSz="342900" rtl="0" eaLnBrk="1" fontAlgn="base" hangingPunct="1">
              <a:spcBef>
                <a:spcPct val="20000"/>
              </a:spcBef>
              <a:spcAft>
                <a:spcPct val="0"/>
              </a:spcAft>
              <a:buSzPct val="65000"/>
              <a:buFont typeface="Arial" pitchFamily="34" charset="0"/>
              <a:buChar char="–"/>
              <a:defRPr kern="1200">
                <a:solidFill>
                  <a:schemeClr val="accent3"/>
                </a:solidFill>
                <a:latin typeface="Arial"/>
                <a:ea typeface="ＭＳ Ｐゴシック" charset="-128"/>
                <a:cs typeface="Arial"/>
              </a:defRPr>
            </a:lvl4pPr>
            <a:lvl5pPr marL="1498997" indent="-127397" algn="l" defTabSz="342900" rtl="0" eaLnBrk="1" fontAlgn="base" hangingPunct="1">
              <a:spcBef>
                <a:spcPct val="20000"/>
              </a:spcBef>
              <a:spcAft>
                <a:spcPct val="0"/>
              </a:spcAft>
              <a:buSzPct val="65000"/>
              <a:buFont typeface="Lucida Grande" charset="0"/>
              <a:buChar char="-"/>
              <a:defRPr kern="1200">
                <a:solidFill>
                  <a:schemeClr val="accent3"/>
                </a:solidFill>
                <a:latin typeface="Arial"/>
                <a:ea typeface="ＭＳ Ｐゴシック"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7472" indent="-347472">
              <a:lnSpc>
                <a:spcPct val="120000"/>
              </a:lnSpc>
              <a:spcBef>
                <a:spcPts val="600"/>
              </a:spcBef>
            </a:pPr>
            <a:r>
              <a:rPr lang="en-US" sz="6400" dirty="0">
                <a:solidFill>
                  <a:schemeClr val="bg2">
                    <a:lumMod val="10000"/>
                  </a:schemeClr>
                </a:solidFill>
                <a:latin typeface="Times New Roman" panose="02020603050405020304" pitchFamily="18" charset="0"/>
                <a:cs typeface="Times New Roman" panose="02020603050405020304" pitchFamily="18" charset="0"/>
              </a:rPr>
              <a:t>Good candidates for Qualified Charitable Distributions (QCDs):</a:t>
            </a:r>
          </a:p>
          <a:p>
            <a:pPr marL="804672" lvl="2" indent="-347472">
              <a:lnSpc>
                <a:spcPct val="120000"/>
              </a:lnSpc>
              <a:spcBef>
                <a:spcPts val="600"/>
              </a:spcBef>
              <a:buFont typeface="Arial" panose="020B0604020202020204" pitchFamily="34" charset="0"/>
              <a:buChar char="•"/>
            </a:pPr>
            <a:r>
              <a:rPr lang="en-US" sz="6400" i="0" u="none" strike="noStrike" baseline="0" dirty="0">
                <a:solidFill>
                  <a:schemeClr val="bg2">
                    <a:lumMod val="10000"/>
                  </a:schemeClr>
                </a:solidFill>
                <a:latin typeface="Times New Roman" panose="02020603050405020304" pitchFamily="18" charset="0"/>
                <a:cs typeface="Times New Roman" panose="02020603050405020304" pitchFamily="18" charset="0"/>
              </a:rPr>
              <a:t>Donors who do not itemize their deductions</a:t>
            </a:r>
          </a:p>
          <a:p>
            <a:pPr marL="804672" lvl="2" indent="-347472">
              <a:lnSpc>
                <a:spcPct val="120000"/>
              </a:lnSpc>
              <a:spcBef>
                <a:spcPts val="600"/>
              </a:spcBef>
              <a:buFont typeface="Arial" panose="020B0604020202020204" pitchFamily="34" charset="0"/>
              <a:buChar char="•"/>
            </a:pPr>
            <a:r>
              <a:rPr lang="en-US" sz="6400" dirty="0">
                <a:solidFill>
                  <a:schemeClr val="bg2">
                    <a:lumMod val="10000"/>
                  </a:schemeClr>
                </a:solidFill>
                <a:latin typeface="Times New Roman" panose="02020603050405020304" pitchFamily="18" charset="0"/>
                <a:cs typeface="Times New Roman" panose="02020603050405020304" pitchFamily="18" charset="0"/>
              </a:rPr>
              <a:t>Donor who want to reduce their adjusted gross income</a:t>
            </a:r>
          </a:p>
          <a:p>
            <a:pPr marL="1261872" lvl="3" indent="-347472">
              <a:lnSpc>
                <a:spcPct val="120000"/>
              </a:lnSpc>
              <a:spcBef>
                <a:spcPts val="600"/>
              </a:spcBef>
              <a:buFont typeface="Arial" panose="020B0604020202020204" pitchFamily="34" charset="0"/>
              <a:buChar char="•"/>
            </a:pPr>
            <a:r>
              <a:rPr lang="en-US" sz="6400" dirty="0">
                <a:solidFill>
                  <a:schemeClr val="bg2">
                    <a:lumMod val="10000"/>
                  </a:schemeClr>
                </a:solidFill>
                <a:latin typeface="Times New Roman" panose="02020603050405020304" pitchFamily="18" charset="0"/>
                <a:cs typeface="Times New Roman" panose="02020603050405020304" pitchFamily="18" charset="0"/>
              </a:rPr>
              <a:t>To reduce or eliminate income</a:t>
            </a:r>
            <a:r>
              <a:rPr lang="en-US" sz="6400" i="0" u="none" strike="noStrike" baseline="0" dirty="0">
                <a:solidFill>
                  <a:schemeClr val="bg2">
                    <a:lumMod val="10000"/>
                  </a:schemeClr>
                </a:solidFill>
                <a:latin typeface="Times New Roman" panose="02020603050405020304" pitchFamily="18" charset="0"/>
                <a:cs typeface="Times New Roman" panose="02020603050405020304" pitchFamily="18" charset="0"/>
              </a:rPr>
              <a:t> subject to the 3.8% net investment income tax </a:t>
            </a:r>
          </a:p>
          <a:p>
            <a:pPr marL="1261872" lvl="3" indent="-347472">
              <a:lnSpc>
                <a:spcPct val="120000"/>
              </a:lnSpc>
              <a:spcBef>
                <a:spcPts val="600"/>
              </a:spcBef>
              <a:buFont typeface="Arial" panose="020B0604020202020204" pitchFamily="34" charset="0"/>
              <a:buChar char="•"/>
            </a:pPr>
            <a:r>
              <a:rPr lang="en-US" sz="6400" dirty="0">
                <a:solidFill>
                  <a:schemeClr val="bg2">
                    <a:lumMod val="10000"/>
                  </a:schemeClr>
                </a:solidFill>
                <a:latin typeface="Times New Roman" panose="02020603050405020304" pitchFamily="18" charset="0"/>
                <a:cs typeface="Times New Roman" panose="02020603050405020304" pitchFamily="18" charset="0"/>
              </a:rPr>
              <a:t>To r</a:t>
            </a:r>
            <a:r>
              <a:rPr lang="en-US" sz="6400" i="0" u="none" strike="noStrike" baseline="0" dirty="0">
                <a:solidFill>
                  <a:schemeClr val="bg2">
                    <a:lumMod val="10000"/>
                  </a:schemeClr>
                </a:solidFill>
                <a:latin typeface="Times New Roman" panose="02020603050405020304" pitchFamily="18" charset="0"/>
                <a:cs typeface="Times New Roman" panose="02020603050405020304" pitchFamily="18" charset="0"/>
              </a:rPr>
              <a:t>educe income tax on social security payments</a:t>
            </a:r>
            <a:endParaRPr lang="en-US" sz="6400" dirty="0">
              <a:solidFill>
                <a:schemeClr val="bg2">
                  <a:lumMod val="10000"/>
                </a:schemeClr>
              </a:solidFill>
              <a:latin typeface="Times New Roman" panose="02020603050405020304" pitchFamily="18" charset="0"/>
              <a:cs typeface="Times New Roman" panose="02020603050405020304" pitchFamily="18" charset="0"/>
            </a:endParaRPr>
          </a:p>
          <a:p>
            <a:pPr marL="1261872" lvl="3" indent="-347472">
              <a:lnSpc>
                <a:spcPct val="120000"/>
              </a:lnSpc>
              <a:spcBef>
                <a:spcPts val="600"/>
              </a:spcBef>
              <a:buFont typeface="Arial" panose="020B0604020202020204" pitchFamily="34" charset="0"/>
              <a:buChar char="•"/>
            </a:pPr>
            <a:r>
              <a:rPr lang="en-US" sz="6400" dirty="0">
                <a:solidFill>
                  <a:schemeClr val="bg2">
                    <a:lumMod val="10000"/>
                  </a:schemeClr>
                </a:solidFill>
                <a:latin typeface="Times New Roman" panose="02020603050405020304" pitchFamily="18" charset="0"/>
                <a:cs typeface="Times New Roman" panose="02020603050405020304" pitchFamily="18" charset="0"/>
              </a:rPr>
              <a:t>To reduce Medicare Part “B” premiums </a:t>
            </a:r>
          </a:p>
          <a:p>
            <a:pPr marL="804672" lvl="1" indent="-347472">
              <a:lnSpc>
                <a:spcPct val="120000"/>
              </a:lnSpc>
              <a:spcBef>
                <a:spcPts val="600"/>
              </a:spcBef>
              <a:buFont typeface="Arial" panose="020B0604020202020204" pitchFamily="34" charset="0"/>
              <a:buChar char="•"/>
            </a:pPr>
            <a:r>
              <a:rPr lang="en-US" sz="6400" dirty="0">
                <a:solidFill>
                  <a:schemeClr val="bg2">
                    <a:lumMod val="10000"/>
                  </a:schemeClr>
                </a:solidFill>
                <a:latin typeface="Times New Roman" panose="02020603050405020304" pitchFamily="18" charset="0"/>
                <a:cs typeface="Times New Roman" panose="02020603050405020304" pitchFamily="18" charset="0"/>
              </a:rPr>
              <a:t>Donor</a:t>
            </a:r>
            <a:r>
              <a:rPr lang="en-US" sz="6400" i="0" u="none" strike="noStrike" baseline="0" dirty="0">
                <a:solidFill>
                  <a:schemeClr val="bg2">
                    <a:lumMod val="10000"/>
                  </a:schemeClr>
                </a:solidFill>
                <a:latin typeface="Times New Roman" panose="02020603050405020304" pitchFamily="18" charset="0"/>
                <a:cs typeface="Times New Roman" panose="02020603050405020304" pitchFamily="18" charset="0"/>
              </a:rPr>
              <a:t>s who live in states with </a:t>
            </a:r>
            <a:r>
              <a:rPr lang="en-US" sz="6400" dirty="0">
                <a:solidFill>
                  <a:schemeClr val="bg2">
                    <a:lumMod val="10000"/>
                  </a:schemeClr>
                </a:solidFill>
                <a:latin typeface="Times New Roman" panose="02020603050405020304" pitchFamily="18" charset="0"/>
                <a:cs typeface="Times New Roman" panose="02020603050405020304" pitchFamily="18" charset="0"/>
              </a:rPr>
              <a:t>income tax on IRA distributions or donors </a:t>
            </a:r>
            <a:r>
              <a:rPr lang="en-US" sz="6400" i="0" u="none" strike="noStrike" baseline="0" dirty="0">
                <a:solidFill>
                  <a:schemeClr val="bg2">
                    <a:lumMod val="10000"/>
                  </a:schemeClr>
                </a:solidFill>
                <a:latin typeface="Times New Roman" panose="02020603050405020304" pitchFamily="18" charset="0"/>
                <a:cs typeface="Times New Roman" panose="02020603050405020304" pitchFamily="18" charset="0"/>
              </a:rPr>
              <a:t>who live in states with a state income tax with no charitable deduction</a:t>
            </a:r>
            <a:endParaRPr lang="en-US" sz="6400" dirty="0">
              <a:solidFill>
                <a:schemeClr val="bg2">
                  <a:lumMod val="10000"/>
                </a:schemeClr>
              </a:solidFill>
              <a:latin typeface="Times New Roman" panose="02020603050405020304" pitchFamily="18" charset="0"/>
              <a:cs typeface="Times New Roman" panose="02020603050405020304" pitchFamily="18" charset="0"/>
            </a:endParaRPr>
          </a:p>
          <a:p>
            <a:pPr marL="804672" lvl="1" indent="-347472">
              <a:lnSpc>
                <a:spcPct val="120000"/>
              </a:lnSpc>
              <a:spcBef>
                <a:spcPts val="600"/>
              </a:spcBef>
              <a:buFont typeface="Arial" panose="020B0604020202020204" pitchFamily="34" charset="0"/>
              <a:buChar char="•"/>
            </a:pPr>
            <a:r>
              <a:rPr lang="en-US" sz="6400" i="0" u="none" strike="noStrike" baseline="0" dirty="0">
                <a:solidFill>
                  <a:schemeClr val="bg2">
                    <a:lumMod val="10000"/>
                  </a:schemeClr>
                </a:solidFill>
                <a:latin typeface="Times New Roman" panose="02020603050405020304" pitchFamily="18" charset="0"/>
                <a:cs typeface="Times New Roman" panose="02020603050405020304" pitchFamily="18" charset="0"/>
              </a:rPr>
              <a:t>Donors who do not rely on IRA distributions for lifestyle and other expenses </a:t>
            </a:r>
          </a:p>
          <a:p>
            <a:pPr marL="804672" lvl="1" indent="-347472">
              <a:lnSpc>
                <a:spcPct val="120000"/>
              </a:lnSpc>
              <a:spcBef>
                <a:spcPts val="600"/>
              </a:spcBef>
              <a:buFont typeface="Arial" panose="020B0604020202020204" pitchFamily="34" charset="0"/>
              <a:buChar char="•"/>
            </a:pPr>
            <a:r>
              <a:rPr lang="en-US" sz="6400" dirty="0">
                <a:solidFill>
                  <a:schemeClr val="bg2">
                    <a:lumMod val="10000"/>
                  </a:schemeClr>
                </a:solidFill>
                <a:latin typeface="Times New Roman" panose="02020603050405020304" pitchFamily="18" charset="0"/>
                <a:cs typeface="Times New Roman" panose="02020603050405020304" pitchFamily="18" charset="0"/>
              </a:rPr>
              <a:t>Donors who do not want their individual heirs to inherit an IRA and pay ordinary income tax on the distributions</a:t>
            </a:r>
          </a:p>
          <a:p>
            <a:pPr marL="347472" lvl="1" indent="-347472">
              <a:lnSpc>
                <a:spcPct val="120000"/>
              </a:lnSpc>
              <a:spcBef>
                <a:spcPts val="600"/>
              </a:spcBef>
              <a:buFont typeface="Arial" panose="020B0604020202020204" pitchFamily="34" charset="0"/>
              <a:buChar char="•"/>
            </a:pPr>
            <a:r>
              <a:rPr lang="en-US" sz="6400" dirty="0">
                <a:solidFill>
                  <a:schemeClr val="bg2">
                    <a:lumMod val="10000"/>
                  </a:schemeClr>
                </a:solidFill>
                <a:latin typeface="Times New Roman" panose="02020603050405020304" pitchFamily="18" charset="0"/>
                <a:cs typeface="Times New Roman" panose="02020603050405020304" pitchFamily="18" charset="0"/>
              </a:rPr>
              <a:t>Planning with $50,000 QCDs to charitable remainder trusts and charitable gift annuities - likely more effective for planning with charitable gift annuities versus charitable remainder trusts </a:t>
            </a:r>
            <a:r>
              <a:rPr lang="en-US" sz="6400" b="0" i="0" u="none" strike="noStrike" baseline="0" dirty="0">
                <a:solidFill>
                  <a:schemeClr val="bg2">
                    <a:lumMod val="10000"/>
                  </a:schemeClr>
                </a:solidFill>
                <a:latin typeface="Times New Roman" panose="02020603050405020304" pitchFamily="18" charset="0"/>
                <a:cs typeface="Times New Roman" panose="02020603050405020304" pitchFamily="18" charset="0"/>
              </a:rPr>
              <a:t>since charitable remainder trusts typically involve greater costs and administrative requirements to setup and maintain</a:t>
            </a:r>
          </a:p>
          <a:p>
            <a:pPr marL="914400" lvl="1" indent="-457200">
              <a:buFont typeface="Arial" panose="020B0604020202020204" pitchFamily="34" charset="0"/>
              <a:buChar char="•"/>
            </a:pPr>
            <a:endParaRPr lang="en-US" sz="6400" b="0" i="0" u="none" strike="noStrike" baseline="0" dirty="0">
              <a:solidFill>
                <a:schemeClr val="tx1"/>
              </a:solidFill>
              <a:latin typeface="Times New Roman" panose="02020603050405020304" pitchFamily="18" charset="0"/>
              <a:cs typeface="Times New Roman" panose="02020603050405020304" pitchFamily="18" charset="0"/>
            </a:endParaRPr>
          </a:p>
          <a:p>
            <a:pPr algn="l"/>
            <a:r>
              <a:rPr lang="en-US" sz="1800" b="0" i="0" u="none" strike="noStrike" baseline="0" dirty="0">
                <a:latin typeface="TimesNewRomanPSMT"/>
              </a:rPr>
              <a:t>tax.</a:t>
            </a:r>
            <a:endParaRPr lang="en-US" sz="1100" dirty="0">
              <a:solidFill>
                <a:schemeClr val="accent2">
                  <a:lumMod val="5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48101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88810BDA-1AF5-E444-91F2-E18FF2309D7E}"/>
              </a:ext>
            </a:extLst>
          </p:cNvPr>
          <p:cNvSpPr>
            <a:spLocks noGrp="1"/>
          </p:cNvSpPr>
          <p:nvPr>
            <p:ph type="title" idx="4294967295"/>
          </p:nvPr>
        </p:nvSpPr>
        <p:spPr>
          <a:xfrm>
            <a:off x="0" y="250701"/>
            <a:ext cx="9144000" cy="922338"/>
          </a:xfrm>
        </p:spPr>
        <p:txBody>
          <a:bodyPr>
            <a:normAutofit fontScale="90000"/>
          </a:bodyPr>
          <a:lstStyle/>
          <a:p>
            <a:pPr algn="ctr"/>
            <a:r>
              <a:rPr lang="en-US" sz="2200" b="1" u="sng" cap="all" dirty="0">
                <a:solidFill>
                  <a:schemeClr val="accent6">
                    <a:lumMod val="75000"/>
                  </a:schemeClr>
                </a:solidFill>
                <a:latin typeface="Times New Roman" panose="02020603050405020304" pitchFamily="18" charset="0"/>
                <a:ea typeface="Arial" charset="0"/>
                <a:cs typeface="Times New Roman" panose="02020603050405020304" pitchFamily="18" charset="0"/>
              </a:rPr>
              <a:t>SECURE Act 1.0 and changes to required minimum distributions for inherited iras</a:t>
            </a:r>
            <a:br>
              <a:rPr lang="en-US" dirty="0">
                <a:solidFill>
                  <a:schemeClr val="bg2">
                    <a:lumMod val="50000"/>
                  </a:schemeClr>
                </a:solidFill>
                <a:latin typeface="Arial" charset="0"/>
                <a:ea typeface="Arial" charset="0"/>
                <a:cs typeface="Arial" charset="0"/>
              </a:rPr>
            </a:br>
            <a:endParaRPr lang="en-US" dirty="0"/>
          </a:p>
        </p:txBody>
      </p:sp>
      <p:sp>
        <p:nvSpPr>
          <p:cNvPr id="6" name="Content Placeholder 9">
            <a:extLst>
              <a:ext uri="{FF2B5EF4-FFF2-40B4-BE49-F238E27FC236}">
                <a16:creationId xmlns:a16="http://schemas.microsoft.com/office/drawing/2014/main" id="{FA87B9A2-4603-0845-A2E6-66907F56EA0A}"/>
              </a:ext>
            </a:extLst>
          </p:cNvPr>
          <p:cNvSpPr txBox="1">
            <a:spLocks/>
          </p:cNvSpPr>
          <p:nvPr/>
        </p:nvSpPr>
        <p:spPr>
          <a:xfrm>
            <a:off x="394634" y="929640"/>
            <a:ext cx="8323238" cy="4998720"/>
          </a:xfrm>
          <a:prstGeom prst="rect">
            <a:avLst/>
          </a:prstGeom>
        </p:spPr>
        <p:txBody>
          <a:bodyPr>
            <a:noAutofit/>
          </a:bodyPr>
          <a:lstStyle>
            <a:lvl1pPr marL="128588" indent="-128588" algn="l" defTabSz="342900" rtl="0" eaLnBrk="1" fontAlgn="base" hangingPunct="1">
              <a:spcBef>
                <a:spcPct val="20000"/>
              </a:spcBef>
              <a:spcAft>
                <a:spcPct val="0"/>
              </a:spcAft>
              <a:buSzPct val="40000"/>
              <a:buFont typeface="Wingdings" pitchFamily="2" charset="2"/>
              <a:buChar char="§"/>
              <a:defRPr kern="1200">
                <a:solidFill>
                  <a:schemeClr val="accent3"/>
                </a:solidFill>
                <a:latin typeface="Arial"/>
                <a:ea typeface="ＭＳ Ｐゴシック" charset="-128"/>
                <a:cs typeface="Arial"/>
              </a:defRPr>
            </a:lvl1pPr>
            <a:lvl2pPr marL="426244" indent="-126206" algn="l" defTabSz="342900" rtl="0" eaLnBrk="1" fontAlgn="base" hangingPunct="1">
              <a:spcBef>
                <a:spcPct val="20000"/>
              </a:spcBef>
              <a:spcAft>
                <a:spcPct val="0"/>
              </a:spcAft>
              <a:buSzPct val="65000"/>
              <a:buFont typeface="Lucida Grande" charset="0"/>
              <a:buChar char="-"/>
              <a:defRPr kern="1200">
                <a:solidFill>
                  <a:schemeClr val="accent3"/>
                </a:solidFill>
                <a:latin typeface="Arial"/>
                <a:ea typeface="ＭＳ Ｐゴシック" charset="-128"/>
                <a:cs typeface="Arial"/>
              </a:defRPr>
            </a:lvl2pPr>
            <a:lvl3pPr marL="772716" indent="-133350" algn="l" defTabSz="342900" rtl="0" eaLnBrk="1" fontAlgn="base" hangingPunct="1">
              <a:spcBef>
                <a:spcPct val="20000"/>
              </a:spcBef>
              <a:spcAft>
                <a:spcPct val="0"/>
              </a:spcAft>
              <a:buSzPct val="65000"/>
              <a:buFont typeface="Lucida Grande" charset="0"/>
              <a:buChar char="-"/>
              <a:defRPr kern="1200">
                <a:solidFill>
                  <a:schemeClr val="accent3"/>
                </a:solidFill>
                <a:latin typeface="Arial"/>
                <a:ea typeface="ＭＳ Ｐゴシック" charset="-128"/>
                <a:cs typeface="Arial"/>
              </a:defRPr>
            </a:lvl3pPr>
            <a:lvl4pPr marL="1158479" indent="-129779" algn="l" defTabSz="342900" rtl="0" eaLnBrk="1" fontAlgn="base" hangingPunct="1">
              <a:spcBef>
                <a:spcPct val="20000"/>
              </a:spcBef>
              <a:spcAft>
                <a:spcPct val="0"/>
              </a:spcAft>
              <a:buSzPct val="65000"/>
              <a:buFont typeface="Arial" pitchFamily="34" charset="0"/>
              <a:buChar char="–"/>
              <a:defRPr kern="1200">
                <a:solidFill>
                  <a:schemeClr val="accent3"/>
                </a:solidFill>
                <a:latin typeface="Arial"/>
                <a:ea typeface="ＭＳ Ｐゴシック" charset="-128"/>
                <a:cs typeface="Arial"/>
              </a:defRPr>
            </a:lvl4pPr>
            <a:lvl5pPr marL="1498997" indent="-127397" algn="l" defTabSz="342900" rtl="0" eaLnBrk="1" fontAlgn="base" hangingPunct="1">
              <a:spcBef>
                <a:spcPct val="20000"/>
              </a:spcBef>
              <a:spcAft>
                <a:spcPct val="0"/>
              </a:spcAft>
              <a:buSzPct val="65000"/>
              <a:buFont typeface="Lucida Grande" charset="0"/>
              <a:buChar char="-"/>
              <a:defRPr kern="1200">
                <a:solidFill>
                  <a:schemeClr val="accent3"/>
                </a:solidFill>
                <a:latin typeface="Arial"/>
                <a:ea typeface="ＭＳ Ｐゴシック" charset="-128"/>
                <a:cs typeface="Arial"/>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47472" indent="-347472">
              <a:spcBef>
                <a:spcPts val="600"/>
              </a:spcBef>
            </a:pPr>
            <a:r>
              <a:rPr lang="en-US" sz="1600" dirty="0">
                <a:solidFill>
                  <a:schemeClr val="bg2">
                    <a:lumMod val="10000"/>
                  </a:schemeClr>
                </a:solidFill>
                <a:latin typeface="Times New Roman" panose="02020603050405020304" pitchFamily="18" charset="0"/>
                <a:cs typeface="Times New Roman" panose="02020603050405020304" pitchFamily="18" charset="0"/>
              </a:rPr>
              <a:t>Law established new required minimum distribution rules for inherited IRAs:</a:t>
            </a:r>
          </a:p>
          <a:p>
            <a:pPr marL="804672" indent="-347472">
              <a:spcBef>
                <a:spcPts val="600"/>
              </a:spcBef>
            </a:pPr>
            <a:r>
              <a:rPr lang="en-US" sz="1600" dirty="0">
                <a:solidFill>
                  <a:schemeClr val="bg2">
                    <a:lumMod val="10000"/>
                  </a:schemeClr>
                </a:solidFill>
                <a:latin typeface="Times New Roman" panose="02020603050405020304" pitchFamily="18" charset="0"/>
                <a:cs typeface="Times New Roman" panose="02020603050405020304" pitchFamily="18" charset="0"/>
              </a:rPr>
              <a:t>Eligible Designated Beneficiaries (surviving spouse, minor child, disabled or chronically ill individual and individual not more than 10 years younger than IRA account owner) – distributions from IRA made over beneficiary’s life expectancy  - the “stretch” IRA</a:t>
            </a:r>
          </a:p>
          <a:p>
            <a:pPr marL="804672" indent="-347472">
              <a:spcBef>
                <a:spcPts val="600"/>
              </a:spcBef>
            </a:pPr>
            <a:r>
              <a:rPr lang="en-US" sz="1600" dirty="0">
                <a:solidFill>
                  <a:schemeClr val="bg2">
                    <a:lumMod val="10000"/>
                  </a:schemeClr>
                </a:solidFill>
                <a:latin typeface="Times New Roman" panose="02020603050405020304" pitchFamily="18" charset="0"/>
                <a:cs typeface="Times New Roman" panose="02020603050405020304" pitchFamily="18" charset="0"/>
              </a:rPr>
              <a:t>All other designated beneficiaries – complete distribution of IRA account within 10 years of IRA account owner’s death</a:t>
            </a:r>
          </a:p>
          <a:p>
            <a:pPr marL="804672" indent="-347472">
              <a:spcBef>
                <a:spcPts val="600"/>
              </a:spcBef>
            </a:pPr>
            <a:r>
              <a:rPr lang="en-US" sz="1600" dirty="0">
                <a:solidFill>
                  <a:schemeClr val="bg2">
                    <a:lumMod val="10000"/>
                  </a:schemeClr>
                </a:solidFill>
                <a:latin typeface="Times New Roman" panose="02020603050405020304" pitchFamily="18" charset="0"/>
                <a:cs typeface="Times New Roman" panose="02020603050405020304" pitchFamily="18" charset="0"/>
              </a:rPr>
              <a:t>No designated beneficiary – distribution of IRA account within 5 years of IRA account owner’s death or over his or her actuarial life expectancy</a:t>
            </a:r>
          </a:p>
          <a:p>
            <a:pPr marL="347472" indent="-347472">
              <a:spcBef>
                <a:spcPts val="600"/>
              </a:spcBef>
              <a:buFont typeface="Arial" panose="020B0604020202020204" pitchFamily="34" charset="0"/>
              <a:buChar char="•"/>
            </a:pPr>
            <a:r>
              <a:rPr lang="en-US" sz="1600" dirty="0">
                <a:solidFill>
                  <a:schemeClr val="bg2">
                    <a:lumMod val="10000"/>
                  </a:schemeClr>
                </a:solidFill>
                <a:latin typeface="Times New Roman" panose="02020603050405020304" pitchFamily="18" charset="0"/>
                <a:cs typeface="Times New Roman" panose="02020603050405020304" pitchFamily="18" charset="0"/>
              </a:rPr>
              <a:t>IRA owner can name Charitable Remainder Trust as IRA beneficiary to replicate the lifetime “stretch” for designated beneficiaries other than Eligible Designated Beneficiaries</a:t>
            </a:r>
          </a:p>
          <a:p>
            <a:pPr marL="804672" lvl="1" indent="-347472">
              <a:spcBef>
                <a:spcPts val="600"/>
              </a:spcBef>
              <a:buFont typeface="Arial" panose="020B0604020202020204" pitchFamily="34" charset="0"/>
              <a:buChar char="•"/>
            </a:pPr>
            <a:r>
              <a:rPr lang="en-US" sz="1600" dirty="0">
                <a:solidFill>
                  <a:schemeClr val="bg2">
                    <a:lumMod val="10000"/>
                  </a:schemeClr>
                </a:solidFill>
                <a:latin typeface="Times New Roman" panose="02020603050405020304" pitchFamily="18" charset="0"/>
                <a:cs typeface="Times New Roman" panose="02020603050405020304" pitchFamily="18" charset="0"/>
              </a:rPr>
              <a:t>CRT will not pay income tax upon receipt of IRA distributions, although the individual beneficiary will pay ordinary income tax on any IRA distributions from the trust</a:t>
            </a:r>
          </a:p>
          <a:p>
            <a:pPr marL="804672" lvl="1" indent="-347472">
              <a:spcBef>
                <a:spcPts val="600"/>
              </a:spcBef>
              <a:buFont typeface="Arial" panose="020B0604020202020204" pitchFamily="34" charset="0"/>
              <a:buChar char="•"/>
            </a:pPr>
            <a:r>
              <a:rPr lang="en-US" sz="1600" b="0" i="0" u="none" strike="noStrike" baseline="0" dirty="0">
                <a:solidFill>
                  <a:schemeClr val="bg2">
                    <a:lumMod val="10000"/>
                  </a:schemeClr>
                </a:solidFill>
                <a:latin typeface="Times New Roman" panose="02020603050405020304" pitchFamily="18" charset="0"/>
                <a:cs typeface="Times New Roman" panose="02020603050405020304" pitchFamily="18" charset="0"/>
              </a:rPr>
              <a:t>Individual IRA owner’s estate also will receive an estate tax deduction for the charitable remainder interest </a:t>
            </a:r>
          </a:p>
          <a:p>
            <a:pPr marL="758952" indent="-347472">
              <a:spcBef>
                <a:spcPts val="600"/>
              </a:spcBef>
            </a:pPr>
            <a:r>
              <a:rPr lang="en-US" sz="1600" dirty="0">
                <a:solidFill>
                  <a:schemeClr val="bg2">
                    <a:lumMod val="10000"/>
                  </a:schemeClr>
                </a:solidFill>
                <a:latin typeface="Times New Roman" panose="02020603050405020304" pitchFamily="18" charset="0"/>
                <a:cs typeface="Times New Roman" panose="02020603050405020304" pitchFamily="18" charset="0"/>
              </a:rPr>
              <a:t>Not available for certain younger beneficiaries because of 10% exhaustion requirement for CRTs</a:t>
            </a:r>
          </a:p>
        </p:txBody>
      </p:sp>
      <p:sp>
        <p:nvSpPr>
          <p:cNvPr id="5" name="Slide Number Placeholder 4">
            <a:extLst>
              <a:ext uri="{FF2B5EF4-FFF2-40B4-BE49-F238E27FC236}">
                <a16:creationId xmlns:a16="http://schemas.microsoft.com/office/drawing/2014/main" id="{A8E717DF-87CC-CA05-4865-77664C405C6D}"/>
              </a:ext>
            </a:extLst>
          </p:cNvPr>
          <p:cNvSpPr>
            <a:spLocks noGrp="1"/>
          </p:cNvSpPr>
          <p:nvPr>
            <p:ph type="sldNum" sz="quarter" idx="12"/>
          </p:nvPr>
        </p:nvSpPr>
        <p:spPr>
          <a:xfrm>
            <a:off x="6457950" y="6492875"/>
            <a:ext cx="2057400" cy="365125"/>
          </a:xfrm>
        </p:spPr>
        <p:txBody>
          <a:bodyPr/>
          <a:lstStyle/>
          <a:p>
            <a:fld id="{9AD08874-B085-4839-A939-B8EB998B4FF4}" type="slidenum">
              <a:rPr lang="en-US" smtClean="0"/>
              <a:t>12</a:t>
            </a:fld>
            <a:endParaRPr lang="en-US" dirty="0"/>
          </a:p>
        </p:txBody>
      </p:sp>
    </p:spTree>
    <p:extLst>
      <p:ext uri="{BB962C8B-B14F-4D97-AF65-F5344CB8AC3E}">
        <p14:creationId xmlns:p14="http://schemas.microsoft.com/office/powerpoint/2010/main" val="25784112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26CF514-41FC-48AD-8FE3-C1AFF4E0CD1D}"/>
              </a:ext>
            </a:extLst>
          </p:cNvPr>
          <p:cNvSpPr txBox="1"/>
          <p:nvPr/>
        </p:nvSpPr>
        <p:spPr>
          <a:xfrm>
            <a:off x="2" y="2"/>
            <a:ext cx="9117367" cy="339547"/>
          </a:xfrm>
          <a:prstGeom prst="rect">
            <a:avLst/>
          </a:prstGeom>
        </p:spPr>
        <p:txBody>
          <a:bodyPr vert="horz" lIns="51435" tIns="25718" rIns="51435" bIns="25718" rtlCol="0" anchor="t">
            <a:noAutofit/>
          </a:bodyPr>
          <a:lstStyle/>
          <a:p>
            <a:pPr algn="ctr">
              <a:spcBef>
                <a:spcPct val="0"/>
              </a:spcBef>
            </a:pPr>
            <a:r>
              <a:rPr lang="en-US" sz="2000" b="1" u="sng" cap="all" dirty="0">
                <a:solidFill>
                  <a:schemeClr val="accent6">
                    <a:lumMod val="75000"/>
                  </a:schemeClr>
                </a:solidFill>
                <a:latin typeface="Times New Roman" panose="02020603050405020304" pitchFamily="18" charset="0"/>
                <a:ea typeface="+mj-ea"/>
                <a:cs typeface="Times New Roman" panose="02020603050405020304" pitchFamily="18" charset="0"/>
              </a:rPr>
              <a:t>SECURE ACT 2.0 and </a:t>
            </a:r>
            <a:r>
              <a:rPr lang="en-US" sz="2000" b="1" u="sng" cap="all" dirty="0">
                <a:solidFill>
                  <a:schemeClr val="accent6">
                    <a:lumMod val="75000"/>
                  </a:schemeClr>
                </a:solidFill>
                <a:latin typeface="Times New Roman" panose="02020603050405020304" pitchFamily="18" charset="0"/>
                <a:cs typeface="Times New Roman" panose="02020603050405020304" pitchFamily="18" charset="0"/>
              </a:rPr>
              <a:t>Trusts for Disabled or Chronically Ill Beneficiaries and Inherited IRAs</a:t>
            </a:r>
          </a:p>
          <a:p>
            <a:pPr algn="ctr">
              <a:spcBef>
                <a:spcPct val="0"/>
              </a:spcBef>
            </a:pPr>
            <a:endParaRPr lang="en-US" b="1" u="sng" dirty="0">
              <a:latin typeface="Times New Roman" panose="02020603050405020304" pitchFamily="18" charset="0"/>
              <a:ea typeface="+mj-ea"/>
              <a:cs typeface="Times New Roman" panose="02020603050405020304" pitchFamily="18" charset="0"/>
            </a:endParaRPr>
          </a:p>
        </p:txBody>
      </p:sp>
      <p:sp>
        <p:nvSpPr>
          <p:cNvPr id="18" name="TextBox 17">
            <a:extLst>
              <a:ext uri="{FF2B5EF4-FFF2-40B4-BE49-F238E27FC236}">
                <a16:creationId xmlns:a16="http://schemas.microsoft.com/office/drawing/2014/main" id="{B3C0430F-E448-40B6-9223-9731710935EE}"/>
              </a:ext>
            </a:extLst>
          </p:cNvPr>
          <p:cNvSpPr txBox="1"/>
          <p:nvPr/>
        </p:nvSpPr>
        <p:spPr>
          <a:xfrm>
            <a:off x="279635" y="995035"/>
            <a:ext cx="8433787" cy="4362820"/>
          </a:xfrm>
          <a:prstGeom prst="rect">
            <a:avLst/>
          </a:prstGeom>
        </p:spPr>
        <p:txBody>
          <a:bodyPr vert="horz" lIns="51435" tIns="25718" rIns="51435" bIns="25718" rtlCol="0">
            <a:noAutofit/>
          </a:bodyPr>
          <a:lstStyle/>
          <a:p>
            <a:pPr marL="347472" lvl="1" indent="-347472">
              <a:spcBef>
                <a:spcPts val="600"/>
              </a:spcBef>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Eligible Designated Beneficiaries include special needs discretionary trusts for disabled or chronically ill beneficiaries (not a see-through or conduit trust)</a:t>
            </a:r>
          </a:p>
          <a:p>
            <a:pPr marL="347472" lvl="1" indent="-347472">
              <a:spcBef>
                <a:spcPts val="600"/>
              </a:spcBef>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Until recently, a special needs trust for a disabled or chronically ill beneficiary was eligible for the life expectancy stretch if all the current beneficiaries are disabled or chronically ill and the remainder beneficiaries are individuals </a:t>
            </a:r>
          </a:p>
          <a:p>
            <a:pPr marL="347472" lvl="1" indent="-347472">
              <a:spcBef>
                <a:spcPts val="600"/>
              </a:spcBef>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New law allows an IRA owner to create a trust for a disabled or chronically ill beneficiary and name a qualified charity (a public charity other than a donor-advised fund) as a remainder beneficiary and still qualify for the life expectancy stretch for the individual beneficiary</a:t>
            </a:r>
          </a:p>
          <a:p>
            <a:pPr marL="347472" lvl="1" indent="-347472">
              <a:spcBef>
                <a:spcPts val="600"/>
              </a:spcBef>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Suitable for IRA owners leaving IRA benefits to a trust for a disabled or chronically ill beneficiary who want a charity to receive remainder at the beneficiary’s death </a:t>
            </a:r>
          </a:p>
          <a:p>
            <a:pPr marL="804672" lvl="1" indent="-347472">
              <a:spcBef>
                <a:spcPts val="600"/>
              </a:spcBef>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IRA owner has no other descendants and or has provided for them from other resources</a:t>
            </a:r>
          </a:p>
          <a:p>
            <a:pPr marL="804672" lvl="1" indent="-347472">
              <a:spcBef>
                <a:spcPts val="600"/>
              </a:spcBef>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IRA owner wishes to “repay” charity who helped beneficiary</a:t>
            </a:r>
          </a:p>
          <a:p>
            <a:pPr marL="347472" lvl="1" indent="-347472">
              <a:spcBef>
                <a:spcPts val="600"/>
              </a:spcBef>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Not suitable for IRA owners who want to name a donor advised fund or private non-operating family foundation as the remainder beneficiary</a:t>
            </a:r>
          </a:p>
          <a:p>
            <a:pPr marL="457200" indent="-171450">
              <a:buFont typeface="Arial" panose="020B0604020202020204" pitchFamily="34" charset="0"/>
              <a:buChar char="•"/>
            </a:pPr>
            <a:endParaRPr lang="en-US" sz="1400" dirty="0">
              <a:solidFill>
                <a:srgbClr val="000000"/>
              </a:solidFill>
              <a:latin typeface="Times New Roman" panose="02020603050405020304" pitchFamily="18" charset="0"/>
              <a:cs typeface="Times New Roman" panose="02020603050405020304" pitchFamily="18" charset="0"/>
            </a:endParaRPr>
          </a:p>
          <a:p>
            <a:pPr algn="l"/>
            <a:endParaRPr lang="en-US" sz="1200" dirty="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a:latin typeface="Times New Roman" panose="02020603050405020304" pitchFamily="18" charset="0"/>
              <a:cs typeface="Times New Roman" panose="02020603050405020304" pitchFamily="18" charset="0"/>
            </a:endParaRPr>
          </a:p>
          <a:p>
            <a:pPr algn="l"/>
            <a:endParaRPr lang="en-US" sz="1200" b="1" dirty="0">
              <a:solidFill>
                <a:srgbClr val="000000"/>
              </a:solidFill>
              <a:latin typeface="Times New Roman" panose="02020603050405020304" pitchFamily="18" charset="0"/>
              <a:cs typeface="Times New Roman" panose="02020603050405020304" pitchFamily="18" charset="0"/>
            </a:endParaRPr>
          </a:p>
          <a:p>
            <a:pPr algn="l"/>
            <a:endParaRPr lang="en-US" sz="1050"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sp>
        <p:nvSpPr>
          <p:cNvPr id="6" name="Slide Number Placeholder 5">
            <a:extLst>
              <a:ext uri="{FF2B5EF4-FFF2-40B4-BE49-F238E27FC236}">
                <a16:creationId xmlns:a16="http://schemas.microsoft.com/office/drawing/2014/main" id="{FFA7740D-9FBC-8725-0EB8-AE72311FDE0C}"/>
              </a:ext>
            </a:extLst>
          </p:cNvPr>
          <p:cNvSpPr>
            <a:spLocks noGrp="1"/>
          </p:cNvSpPr>
          <p:nvPr>
            <p:ph type="sldNum" sz="quarter" idx="12"/>
          </p:nvPr>
        </p:nvSpPr>
        <p:spPr>
          <a:xfrm>
            <a:off x="6457950" y="6492873"/>
            <a:ext cx="2057400" cy="365125"/>
          </a:xfrm>
        </p:spPr>
        <p:txBody>
          <a:bodyPr/>
          <a:lstStyle/>
          <a:p>
            <a:fld id="{9AD08874-B085-4839-A939-B8EB998B4FF4}" type="slidenum">
              <a:rPr lang="en-US" smtClean="0"/>
              <a:t>13</a:t>
            </a:fld>
            <a:endParaRPr lang="en-US" dirty="0"/>
          </a:p>
        </p:txBody>
      </p:sp>
    </p:spTree>
    <p:extLst>
      <p:ext uri="{BB962C8B-B14F-4D97-AF65-F5344CB8AC3E}">
        <p14:creationId xmlns:p14="http://schemas.microsoft.com/office/powerpoint/2010/main" val="3167000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6493460" y="6465000"/>
            <a:ext cx="2057400" cy="365125"/>
          </a:xfrm>
        </p:spPr>
        <p:txBody>
          <a:bodyPr/>
          <a:lstStyle/>
          <a:p>
            <a:pPr>
              <a:defRPr/>
            </a:pPr>
            <a:fld id="{C4962401-1159-464E-97B3-3EEACC5F2207}" type="slidenum">
              <a:rPr lang="en-US" smtClean="0"/>
              <a:pPr>
                <a:defRPr/>
              </a:pPr>
              <a:t>14</a:t>
            </a:fld>
            <a:endParaRPr lang="en-US" dirty="0"/>
          </a:p>
        </p:txBody>
      </p:sp>
      <p:sp>
        <p:nvSpPr>
          <p:cNvPr id="3" name="Text Placeholder 2"/>
          <p:cNvSpPr>
            <a:spLocks noGrp="1"/>
          </p:cNvSpPr>
          <p:nvPr>
            <p:ph type="body" sz="quarter" idx="4294967295"/>
          </p:nvPr>
        </p:nvSpPr>
        <p:spPr>
          <a:xfrm>
            <a:off x="0" y="5175250"/>
            <a:ext cx="3035300" cy="652463"/>
          </a:xfrm>
        </p:spPr>
        <p:txBody>
          <a:bodyPr/>
          <a:lstStyle/>
          <a:p>
            <a:endParaRPr lang="en-US" dirty="0"/>
          </a:p>
          <a:p>
            <a:endParaRPr lang="en-US" dirty="0"/>
          </a:p>
        </p:txBody>
      </p:sp>
      <p:sp>
        <p:nvSpPr>
          <p:cNvPr id="6" name="Content Placeholder 5"/>
          <p:cNvSpPr>
            <a:spLocks noGrp="1"/>
          </p:cNvSpPr>
          <p:nvPr>
            <p:ph sz="half" idx="4294967295"/>
          </p:nvPr>
        </p:nvSpPr>
        <p:spPr>
          <a:xfrm>
            <a:off x="914400" y="2084388"/>
            <a:ext cx="8229600" cy="3287712"/>
          </a:xfrm>
        </p:spPr>
        <p:txBody>
          <a:bodyPr/>
          <a:lstStyle/>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9" name="Title 1"/>
          <p:cNvSpPr>
            <a:spLocks noGrp="1"/>
          </p:cNvSpPr>
          <p:nvPr>
            <p:ph type="title" idx="4294967295"/>
          </p:nvPr>
        </p:nvSpPr>
        <p:spPr>
          <a:xfrm>
            <a:off x="0" y="94735"/>
            <a:ext cx="9144000" cy="390525"/>
          </a:xfrm>
          <a:solidFill>
            <a:schemeClr val="bg1"/>
          </a:solidFill>
          <a:effectLst/>
        </p:spPr>
        <p:txBody>
          <a:bodyPr>
            <a:noAutofit/>
          </a:bodyPr>
          <a:lstStyle/>
          <a:p>
            <a:pPr algn="ctr"/>
            <a:r>
              <a:rPr lang="en-US" sz="2000" b="1" u="sng" cap="all" dirty="0">
                <a:solidFill>
                  <a:schemeClr val="accent6">
                    <a:lumMod val="75000"/>
                  </a:schemeClr>
                </a:solidFill>
                <a:latin typeface="Times New Roman" panose="02020603050405020304" pitchFamily="18" charset="0"/>
                <a:cs typeface="Times New Roman" panose="02020603050405020304" pitchFamily="18" charset="0"/>
              </a:rPr>
              <a:t>Planning Strategies WITH CHARITABLE LEAD TRUSTS</a:t>
            </a:r>
          </a:p>
        </p:txBody>
      </p:sp>
      <p:sp>
        <p:nvSpPr>
          <p:cNvPr id="8" name="TextBox 3"/>
          <p:cNvSpPr txBox="1">
            <a:spLocks noChangeArrowheads="1"/>
          </p:cNvSpPr>
          <p:nvPr/>
        </p:nvSpPr>
        <p:spPr bwMode="auto">
          <a:xfrm>
            <a:off x="331076" y="485260"/>
            <a:ext cx="8537716" cy="6117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200">
                <a:solidFill>
                  <a:schemeClr val="tx1"/>
                </a:solidFill>
                <a:latin typeface="Arial" pitchFamily="34" charset="0"/>
                <a:ea typeface="ヒラギノ角ゴ Pro W3" charset="-128"/>
              </a:defRPr>
            </a:lvl1pPr>
            <a:lvl2pPr marL="742950" indent="-285750">
              <a:defRPr sz="1200">
                <a:solidFill>
                  <a:schemeClr val="tx1"/>
                </a:solidFill>
                <a:latin typeface="Arial" pitchFamily="34" charset="0"/>
                <a:ea typeface="ヒラギノ角ゴ Pro W3" charset="-128"/>
              </a:defRPr>
            </a:lvl2pPr>
            <a:lvl3pPr marL="1143000" indent="-228600">
              <a:defRPr sz="1200">
                <a:solidFill>
                  <a:schemeClr val="tx1"/>
                </a:solidFill>
                <a:latin typeface="Arial" pitchFamily="34" charset="0"/>
                <a:ea typeface="ヒラギノ角ゴ Pro W3" charset="-128"/>
              </a:defRPr>
            </a:lvl3pPr>
            <a:lvl4pPr marL="1600200" indent="-228600">
              <a:defRPr sz="1200">
                <a:solidFill>
                  <a:schemeClr val="tx1"/>
                </a:solidFill>
                <a:latin typeface="Arial" pitchFamily="34" charset="0"/>
                <a:ea typeface="ヒラギノ角ゴ Pro W3" charset="-128"/>
              </a:defRPr>
            </a:lvl4pPr>
            <a:lvl5pPr marL="2057400" indent="-228600">
              <a:defRPr sz="1200">
                <a:solidFill>
                  <a:schemeClr val="tx1"/>
                </a:solidFill>
                <a:latin typeface="Arial" pitchFamily="34" charset="0"/>
                <a:ea typeface="ヒラギノ角ゴ Pro W3" charset="-128"/>
              </a:defRPr>
            </a:lvl5pPr>
            <a:lvl6pPr marL="2514600" indent="-228600" eaLnBrk="0" fontAlgn="base" hangingPunct="0">
              <a:spcBef>
                <a:spcPct val="0"/>
              </a:spcBef>
              <a:spcAft>
                <a:spcPct val="0"/>
              </a:spcAft>
              <a:defRPr sz="1200">
                <a:solidFill>
                  <a:schemeClr val="tx1"/>
                </a:solidFill>
                <a:latin typeface="Arial" pitchFamily="34" charset="0"/>
                <a:ea typeface="ヒラギノ角ゴ Pro W3" charset="-128"/>
              </a:defRPr>
            </a:lvl6pPr>
            <a:lvl7pPr marL="2971800" indent="-228600" eaLnBrk="0" fontAlgn="base" hangingPunct="0">
              <a:spcBef>
                <a:spcPct val="0"/>
              </a:spcBef>
              <a:spcAft>
                <a:spcPct val="0"/>
              </a:spcAft>
              <a:defRPr sz="1200">
                <a:solidFill>
                  <a:schemeClr val="tx1"/>
                </a:solidFill>
                <a:latin typeface="Arial" pitchFamily="34" charset="0"/>
                <a:ea typeface="ヒラギノ角ゴ Pro W3" charset="-128"/>
              </a:defRPr>
            </a:lvl7pPr>
            <a:lvl8pPr marL="3429000" indent="-228600" eaLnBrk="0" fontAlgn="base" hangingPunct="0">
              <a:spcBef>
                <a:spcPct val="0"/>
              </a:spcBef>
              <a:spcAft>
                <a:spcPct val="0"/>
              </a:spcAft>
              <a:defRPr sz="1200">
                <a:solidFill>
                  <a:schemeClr val="tx1"/>
                </a:solidFill>
                <a:latin typeface="Arial" pitchFamily="34" charset="0"/>
                <a:ea typeface="ヒラギノ角ゴ Pro W3" charset="-128"/>
              </a:defRPr>
            </a:lvl8pPr>
            <a:lvl9pPr marL="3886200" indent="-228600" eaLnBrk="0" fontAlgn="base" hangingPunct="0">
              <a:spcBef>
                <a:spcPct val="0"/>
              </a:spcBef>
              <a:spcAft>
                <a:spcPct val="0"/>
              </a:spcAft>
              <a:defRPr sz="1200">
                <a:solidFill>
                  <a:schemeClr val="tx1"/>
                </a:solidFill>
                <a:latin typeface="Arial" pitchFamily="34" charset="0"/>
                <a:ea typeface="ヒラギノ角ゴ Pro W3" charset="-128"/>
              </a:defRPr>
            </a:lvl9pPr>
          </a:lstStyle>
          <a:p>
            <a:pPr marL="347472" lvl="1" indent="-347472" eaLnBrk="0" hangingPunct="0">
              <a:buSzPct val="100000"/>
              <a:buFont typeface="Arial" panose="020B0604020202020204" pitchFamily="34" charset="0"/>
              <a:buChar char="•"/>
            </a:pPr>
            <a:r>
              <a:rPr lang="en-US" sz="1350" dirty="0">
                <a:latin typeface="Times New Roman" panose="02020603050405020304" pitchFamily="18" charset="0"/>
                <a:ea typeface="Times New Roman" panose="02020603050405020304" pitchFamily="18" charset="0"/>
                <a:cs typeface="Times New Roman" panose="02020603050405020304" pitchFamily="18" charset="0"/>
              </a:rPr>
              <a:t>Suitable for donors </a:t>
            </a:r>
            <a:r>
              <a:rPr lang="en-US" sz="1350" dirty="0">
                <a:effectLst/>
                <a:latin typeface="Times New Roman" panose="02020603050405020304" pitchFamily="18" charset="0"/>
                <a:ea typeface="Times New Roman" panose="02020603050405020304" pitchFamily="18" charset="0"/>
                <a:cs typeface="Times New Roman" panose="02020603050405020304" pitchFamily="18" charset="0"/>
              </a:rPr>
              <a:t>who want to reduce estate and gift taxes on highly appreciated assets </a:t>
            </a:r>
            <a:r>
              <a:rPr lang="en-US" sz="1350" dirty="0">
                <a:latin typeface="Times New Roman" panose="02020603050405020304" pitchFamily="18" charset="0"/>
                <a:ea typeface="Times New Roman" panose="02020603050405020304" pitchFamily="18" charset="0"/>
                <a:cs typeface="Times New Roman" panose="02020603050405020304" pitchFamily="18" charset="0"/>
              </a:rPr>
              <a:t>while benefitting charity </a:t>
            </a:r>
          </a:p>
          <a:p>
            <a:pPr marL="747522" lvl="2" indent="-347472" eaLnBrk="0" hangingPunct="0">
              <a:buSzPct val="100000"/>
              <a:buFont typeface="Arial" panose="020B0604020202020204" pitchFamily="34" charset="0"/>
              <a:buChar char="•"/>
            </a:pPr>
            <a:r>
              <a:rPr lang="en-US" sz="1350" dirty="0">
                <a:latin typeface="Times New Roman" panose="02020603050405020304" pitchFamily="18" charset="0"/>
                <a:ea typeface="Times New Roman" panose="02020603050405020304" pitchFamily="18" charset="0"/>
                <a:cs typeface="Times New Roman" panose="02020603050405020304" pitchFamily="18" charset="0"/>
              </a:rPr>
              <a:t>I</a:t>
            </a:r>
            <a:r>
              <a:rPr lang="en-US" sz="1350" dirty="0">
                <a:effectLst/>
                <a:latin typeface="Times New Roman" panose="02020603050405020304" pitchFamily="18" charset="0"/>
                <a:ea typeface="Times New Roman" panose="02020603050405020304" pitchFamily="18" charset="0"/>
                <a:cs typeface="Times New Roman" panose="02020603050405020304" pitchFamily="18" charset="0"/>
              </a:rPr>
              <a:t>f the donor can get a low or discounted valuation on </a:t>
            </a:r>
            <a:r>
              <a:rPr lang="en-US" sz="1350" dirty="0">
                <a:latin typeface="Times New Roman" panose="02020603050405020304" pitchFamily="18" charset="0"/>
                <a:ea typeface="Times New Roman" panose="02020603050405020304" pitchFamily="18" charset="0"/>
                <a:cs typeface="Times New Roman" panose="02020603050405020304" pitchFamily="18" charset="0"/>
              </a:rPr>
              <a:t>assets</a:t>
            </a:r>
            <a:r>
              <a:rPr lang="en-US" sz="1350" dirty="0">
                <a:effectLst/>
                <a:latin typeface="Times New Roman" panose="02020603050405020304" pitchFamily="18" charset="0"/>
                <a:ea typeface="Times New Roman" panose="02020603050405020304" pitchFamily="18" charset="0"/>
                <a:cs typeface="Times New Roman" panose="02020603050405020304" pitchFamily="18" charset="0"/>
              </a:rPr>
              <a:t> on the date of </a:t>
            </a:r>
            <a:r>
              <a:rPr lang="en-US" sz="1350" dirty="0">
                <a:latin typeface="Times New Roman" panose="02020603050405020304" pitchFamily="18" charset="0"/>
                <a:ea typeface="Times New Roman" panose="02020603050405020304" pitchFamily="18" charset="0"/>
                <a:cs typeface="Times New Roman" panose="02020603050405020304" pitchFamily="18" charset="0"/>
              </a:rPr>
              <a:t>transfer </a:t>
            </a:r>
            <a:r>
              <a:rPr lang="en-US" sz="1350" dirty="0">
                <a:effectLst/>
                <a:latin typeface="Times New Roman" panose="02020603050405020304" pitchFamily="18" charset="0"/>
                <a:ea typeface="Times New Roman" panose="02020603050405020304" pitchFamily="18" charset="0"/>
                <a:cs typeface="Times New Roman" panose="02020603050405020304" pitchFamily="18" charset="0"/>
              </a:rPr>
              <a:t>and the assets grow substantially before they are sol</a:t>
            </a:r>
            <a:r>
              <a:rPr lang="en-US" sz="1350" dirty="0">
                <a:latin typeface="Times New Roman" panose="02020603050405020304" pitchFamily="18" charset="0"/>
                <a:ea typeface="Times New Roman" panose="02020603050405020304" pitchFamily="18" charset="0"/>
                <a:cs typeface="Times New Roman" panose="02020603050405020304" pitchFamily="18" charset="0"/>
              </a:rPr>
              <a:t>d in the future</a:t>
            </a:r>
            <a:r>
              <a:rPr lang="en-US" sz="1350" dirty="0">
                <a:effectLst/>
                <a:latin typeface="Times New Roman" panose="02020603050405020304" pitchFamily="18" charset="0"/>
                <a:ea typeface="Times New Roman" panose="02020603050405020304" pitchFamily="18" charset="0"/>
                <a:cs typeface="Times New Roman" panose="02020603050405020304" pitchFamily="18" charset="0"/>
              </a:rPr>
              <a:t>, more assets can pass to the heirs at a lower transfer tax cost </a:t>
            </a:r>
          </a:p>
          <a:p>
            <a:pPr marL="747522" lvl="2" indent="-347472" eaLnBrk="0" hangingPunct="0">
              <a:buSzPct val="100000"/>
              <a:buFont typeface="Arial" panose="020B0604020202020204" pitchFamily="34" charset="0"/>
              <a:buChar char="•"/>
            </a:pPr>
            <a:r>
              <a:rPr lang="en-US" sz="1350" dirty="0">
                <a:latin typeface="Times New Roman" panose="02020603050405020304" pitchFamily="18" charset="0"/>
                <a:ea typeface="MS PGothic" pitchFamily="34" charset="-128"/>
                <a:cs typeface="Times New Roman" panose="02020603050405020304" pitchFamily="18" charset="0"/>
              </a:rPr>
              <a:t>Assets transferred to CLT are excluded from the donor’s estate for estate tax purposes</a:t>
            </a:r>
          </a:p>
          <a:p>
            <a:pPr marL="347472" lvl="1" indent="-347472" eaLnBrk="0" hangingPunct="0">
              <a:buSzPct val="100000"/>
              <a:buFont typeface="Arial" panose="020B0604020202020204" pitchFamily="34" charset="0"/>
              <a:buChar char="•"/>
            </a:pPr>
            <a:r>
              <a:rPr lang="en-US" sz="1350" dirty="0">
                <a:latin typeface="Times New Roman" panose="02020603050405020304" pitchFamily="18" charset="0"/>
                <a:ea typeface="MS PGothic" pitchFamily="34" charset="-128"/>
                <a:cs typeface="Times New Roman" panose="02020603050405020304" pitchFamily="18" charset="0"/>
              </a:rPr>
              <a:t>CLT  can be a S corporation shareholder</a:t>
            </a:r>
          </a:p>
          <a:p>
            <a:pPr marL="804672" lvl="2" indent="-347472" eaLnBrk="0" hangingPunct="0">
              <a:buSzPct val="100000"/>
              <a:buFont typeface="Arial" panose="020B0604020202020204" pitchFamily="34" charset="0"/>
              <a:buChar char="•"/>
            </a:pPr>
            <a:r>
              <a:rPr lang="en-US" sz="1350" dirty="0">
                <a:latin typeface="Times New Roman" panose="02020603050405020304" pitchFamily="18" charset="0"/>
                <a:ea typeface="MS PGothic" pitchFamily="34" charset="-128"/>
                <a:cs typeface="Times New Roman" panose="02020603050405020304" pitchFamily="18" charset="0"/>
              </a:rPr>
              <a:t>Grantor trust CLT is eligible S corporation shareholder </a:t>
            </a:r>
          </a:p>
          <a:p>
            <a:pPr marL="804672" lvl="2" indent="-347472" eaLnBrk="0" hangingPunct="0">
              <a:buSzPct val="100000"/>
              <a:buFont typeface="Arial" panose="020B0604020202020204" pitchFamily="34" charset="0"/>
              <a:buChar char="•"/>
            </a:pPr>
            <a:r>
              <a:rPr lang="en-US" sz="1350" dirty="0">
                <a:latin typeface="Times New Roman" panose="02020603050405020304" pitchFamily="18" charset="0"/>
                <a:ea typeface="MS PGothic" pitchFamily="34" charset="-128"/>
                <a:cs typeface="Times New Roman" panose="02020603050405020304" pitchFamily="18" charset="0"/>
              </a:rPr>
              <a:t>Electing Small Business Trust election for non-grantor CLT </a:t>
            </a:r>
          </a:p>
          <a:p>
            <a:pPr marL="347472" lvl="2" indent="-347472" eaLnBrk="0" hangingPunct="0">
              <a:buSzPct val="1000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Estate tax planning with a family business - donor transfers interest in business to CLT </a:t>
            </a:r>
          </a:p>
          <a:p>
            <a:pPr marL="747522" lvl="2" indent="-347472" eaLnBrk="0" hangingPunct="0">
              <a:buSzPct val="100000"/>
              <a:buFont typeface="Arial" panose="020B0604020202020204" pitchFamily="34" charset="0"/>
              <a:buChar char="•"/>
            </a:pPr>
            <a:r>
              <a:rPr lang="en-US" sz="1350" dirty="0">
                <a:latin typeface="Times New Roman" panose="02020603050405020304" pitchFamily="18" charset="0"/>
                <a:ea typeface="MS PGothic" pitchFamily="34" charset="-128"/>
                <a:cs typeface="Times New Roman" panose="02020603050405020304" pitchFamily="18" charset="0"/>
              </a:rPr>
              <a:t>Consider excess business holdings and unrelated business income rules</a:t>
            </a:r>
          </a:p>
          <a:p>
            <a:pPr marL="1261872" lvl="2" indent="-347472" eaLnBrk="0" hangingPunct="0">
              <a:buSzPct val="100000"/>
              <a:buFont typeface="Arial" panose="020B0604020202020204" pitchFamily="34" charset="0"/>
              <a:buChar char="•"/>
            </a:pPr>
            <a:r>
              <a:rPr lang="en-US" sz="1350" dirty="0">
                <a:solidFill>
                  <a:srgbClr val="000000"/>
                </a:solidFill>
                <a:latin typeface="Times New Roman" panose="02020603050405020304" pitchFamily="18" charset="0"/>
                <a:cs typeface="Times New Roman" panose="02020603050405020304" pitchFamily="18" charset="0"/>
              </a:rPr>
              <a:t>P</a:t>
            </a:r>
            <a:r>
              <a:rPr lang="en-US" sz="1350" b="0" i="0" dirty="0">
                <a:solidFill>
                  <a:srgbClr val="000000"/>
                </a:solidFill>
                <a:effectLst/>
                <a:latin typeface="Times New Roman" panose="02020603050405020304" pitchFamily="18" charset="0"/>
                <a:cs typeface="Times New Roman" panose="02020603050405020304" pitchFamily="18" charset="0"/>
              </a:rPr>
              <a:t>rohibition against excess business holdings applies to CLT only if value of charitable interest exceeds 60% of the value of the trust assets</a:t>
            </a:r>
          </a:p>
          <a:p>
            <a:pPr marL="1261872" lvl="2" indent="-347472" eaLnBrk="0" hangingPunct="0">
              <a:buSzPct val="100000"/>
              <a:buFont typeface="Arial" panose="020B0604020202020204" pitchFamily="34" charset="0"/>
              <a:buChar char="•"/>
            </a:pPr>
            <a:r>
              <a:rPr lang="en-US" sz="1350" dirty="0">
                <a:solidFill>
                  <a:srgbClr val="000000"/>
                </a:solidFill>
                <a:latin typeface="Times New Roman" panose="02020603050405020304" pitchFamily="18" charset="0"/>
                <a:cs typeface="Times New Roman" panose="02020603050405020304" pitchFamily="18" charset="0"/>
              </a:rPr>
              <a:t>Income tax deduction for </a:t>
            </a:r>
            <a:r>
              <a:rPr lang="en-US" sz="1350" b="0" i="0" u="none" strike="noStrike" baseline="0" dirty="0">
                <a:latin typeface="Times New Roman" panose="02020603050405020304" pitchFamily="18" charset="0"/>
                <a:cs typeface="Times New Roman" panose="02020603050405020304" pitchFamily="18" charset="0"/>
              </a:rPr>
              <a:t>distributing unrelated business income to charity subject to </a:t>
            </a:r>
            <a:r>
              <a:rPr lang="en-US" sz="1350" b="0" i="0" u="none" strike="noStrike" baseline="0" dirty="0">
                <a:solidFill>
                  <a:srgbClr val="000000"/>
                </a:solidFill>
                <a:latin typeface="Times New Roman" panose="02020603050405020304" pitchFamily="18" charset="0"/>
                <a:cs typeface="Times New Roman" panose="02020603050405020304" pitchFamily="18" charset="0"/>
              </a:rPr>
              <a:t>charitable deduction percentage limitations for individuals</a:t>
            </a:r>
            <a:endParaRPr lang="en-US" sz="1350" dirty="0">
              <a:latin typeface="Times New Roman" panose="02020603050405020304" pitchFamily="18" charset="0"/>
              <a:ea typeface="MS PGothic" pitchFamily="34" charset="-128"/>
              <a:cs typeface="Times New Roman" panose="02020603050405020304" pitchFamily="18" charset="0"/>
            </a:endParaRPr>
          </a:p>
          <a:p>
            <a:pPr marL="804672" lvl="2" indent="-347472" eaLnBrk="0" hangingPunct="0">
              <a:buSzPct val="1000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Family members and/or entity can redeem the business interest from  CLT for cash or a promissory note</a:t>
            </a:r>
          </a:p>
          <a:p>
            <a:pPr marL="347472" lvl="2" indent="-347472" eaLnBrk="0" hangingPunct="0">
              <a:buSzPct val="1000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Grantor trust CLTs</a:t>
            </a:r>
          </a:p>
          <a:p>
            <a:pPr marL="804672" indent="-285750" defTabSz="9144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Reversionary grantor CLT to mitigate taxes on liquidity event</a:t>
            </a:r>
            <a:r>
              <a:rPr lang="en-US" sz="1350" dirty="0">
                <a:solidFill>
                  <a:srgbClr val="000000"/>
                </a:solidFill>
                <a:latin typeface="Times New Roman" panose="02020603050405020304" pitchFamily="18" charset="0"/>
                <a:cs typeface="Times New Roman" panose="02020603050405020304" pitchFamily="18" charset="0"/>
              </a:rPr>
              <a:t> but trust assets included in donor’s estate</a:t>
            </a:r>
          </a:p>
          <a:p>
            <a:pPr marL="804672" indent="-285750" defTabSz="9144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“Super” CLTs - excluded from donor’s estate and donor gets income and gift tax deduction for transfers</a:t>
            </a:r>
          </a:p>
          <a:p>
            <a:pPr marL="347472" indent="-285750" defTabSz="9144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Non-grantor trust CLTs</a:t>
            </a:r>
          </a:p>
          <a:p>
            <a:pPr marL="804672" lvl="1" indent="-347472" eaLnBrk="0" hangingPunct="0">
              <a:buSzPct val="100000"/>
              <a:buFont typeface="Arial" panose="020B0604020202020204" pitchFamily="34" charset="0"/>
              <a:buChar char="•"/>
            </a:pPr>
            <a:r>
              <a:rPr lang="en-US" sz="1350" dirty="0">
                <a:latin typeface="Times New Roman" panose="02020603050405020304" pitchFamily="18" charset="0"/>
                <a:ea typeface="MS PGothic" pitchFamily="34" charset="-128"/>
                <a:cs typeface="Times New Roman" panose="02020603050405020304" pitchFamily="18" charset="0"/>
              </a:rPr>
              <a:t>Suitable for donors to fund a donor advised fund or private foundation and/or do not itemize their deductions</a:t>
            </a:r>
          </a:p>
          <a:p>
            <a:pPr marL="1261872" lvl="1" indent="-347472" eaLnBrk="0" hangingPunct="0">
              <a:buSzPct val="100000"/>
              <a:buFont typeface="Arial" panose="020B0604020202020204" pitchFamily="34" charset="0"/>
              <a:buChar char="•"/>
            </a:pPr>
            <a:r>
              <a:rPr lang="en-US" sz="1350" dirty="0">
                <a:solidFill>
                  <a:srgbClr val="000000"/>
                </a:solidFill>
                <a:latin typeface="Times New Roman" panose="02020603050405020304" pitchFamily="18" charset="0"/>
                <a:cs typeface="Times New Roman" panose="02020603050405020304" pitchFamily="18" charset="0"/>
              </a:rPr>
              <a:t>D</a:t>
            </a:r>
            <a:r>
              <a:rPr lang="en-US" sz="1350" b="0" i="0" u="none" strike="noStrike" baseline="0" dirty="0">
                <a:solidFill>
                  <a:srgbClr val="000000"/>
                </a:solidFill>
                <a:latin typeface="Times New Roman" panose="02020603050405020304" pitchFamily="18" charset="0"/>
                <a:cs typeface="Times New Roman" panose="02020603050405020304" pitchFamily="18" charset="0"/>
              </a:rPr>
              <a:t>istributions from </a:t>
            </a:r>
            <a:r>
              <a:rPr lang="en-US" sz="1350" dirty="0">
                <a:solidFill>
                  <a:srgbClr val="000000"/>
                </a:solidFill>
                <a:latin typeface="Times New Roman" panose="02020603050405020304" pitchFamily="18" charset="0"/>
                <a:cs typeface="Times New Roman" panose="02020603050405020304" pitchFamily="18" charset="0"/>
              </a:rPr>
              <a:t>CLT </a:t>
            </a:r>
            <a:r>
              <a:rPr lang="en-US" sz="1350" b="0" i="0" u="none" strike="noStrike" baseline="0" dirty="0">
                <a:solidFill>
                  <a:srgbClr val="000000"/>
                </a:solidFill>
                <a:latin typeface="Times New Roman" panose="02020603050405020304" pitchFamily="18" charset="0"/>
                <a:cs typeface="Times New Roman" panose="02020603050405020304" pitchFamily="18" charset="0"/>
              </a:rPr>
              <a:t>are not subject to charitable deduction percentage limitations for individuals</a:t>
            </a:r>
            <a:endParaRPr lang="en-US" sz="1350" dirty="0">
              <a:latin typeface="Times New Roman" panose="02020603050405020304" pitchFamily="18" charset="0"/>
              <a:ea typeface="MS PGothic" pitchFamily="34" charset="-128"/>
              <a:cs typeface="Times New Roman" panose="02020603050405020304" pitchFamily="18" charset="0"/>
            </a:endParaRPr>
          </a:p>
          <a:p>
            <a:pPr marL="1261872" lvl="1" indent="-347472" eaLnBrk="0" hangingPunct="0">
              <a:buSzPct val="100000"/>
              <a:buFont typeface="Arial" panose="020B0604020202020204" pitchFamily="34" charset="0"/>
              <a:buChar char="•"/>
            </a:pPr>
            <a:r>
              <a:rPr lang="en-US" sz="1350" b="0" i="0" u="none" strike="noStrike" baseline="0" dirty="0">
                <a:solidFill>
                  <a:srgbClr val="000000"/>
                </a:solidFill>
                <a:latin typeface="Times New Roman" panose="02020603050405020304" pitchFamily="18" charset="0"/>
                <a:cs typeface="Times New Roman" panose="02020603050405020304" pitchFamily="18" charset="0"/>
              </a:rPr>
              <a:t>If the income beneficiary of the CLT is a private foundation established by dono</a:t>
            </a:r>
            <a:r>
              <a:rPr lang="en-US" sz="1350" dirty="0">
                <a:solidFill>
                  <a:srgbClr val="000000"/>
                </a:solidFill>
                <a:latin typeface="Times New Roman" panose="02020603050405020304" pitchFamily="18" charset="0"/>
                <a:cs typeface="Times New Roman" panose="02020603050405020304" pitchFamily="18" charset="0"/>
              </a:rPr>
              <a:t>r, donor</a:t>
            </a:r>
            <a:r>
              <a:rPr lang="en-US" sz="1350" b="0" i="0" u="none" strike="noStrike" baseline="0" dirty="0">
                <a:solidFill>
                  <a:srgbClr val="000000"/>
                </a:solidFill>
                <a:latin typeface="Times New Roman" panose="02020603050405020304" pitchFamily="18" charset="0"/>
                <a:cs typeface="Times New Roman" panose="02020603050405020304" pitchFamily="18" charset="0"/>
              </a:rPr>
              <a:t> should not participate in grantmaking decisions with respect to amounts received from the CLT</a:t>
            </a:r>
            <a:endParaRPr lang="en-US" sz="1350" dirty="0">
              <a:latin typeface="Times New Roman" panose="02020603050405020304" pitchFamily="18" charset="0"/>
              <a:ea typeface="MS PGothic" pitchFamily="34" charset="-128"/>
              <a:cs typeface="Times New Roman" panose="02020603050405020304" pitchFamily="18" charset="0"/>
            </a:endParaRPr>
          </a:p>
          <a:p>
            <a:pPr marL="1028700" lvl="1" defTabSz="9144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Established at donor’s death</a:t>
            </a:r>
          </a:p>
          <a:p>
            <a:pPr marL="1428750" lvl="2" defTabSz="9144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Donor’s estate gets charitable estate tax deduction for value of charitable lead interest</a:t>
            </a:r>
          </a:p>
          <a:p>
            <a:pPr marL="1428750" lvl="2" defTabSz="9144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Step-up in basis for property passing to the trust </a:t>
            </a:r>
          </a:p>
          <a:p>
            <a:pPr marL="285750" indent="-285750" defTabSz="914400">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Zeroed out CLAT - </a:t>
            </a:r>
            <a:r>
              <a:rPr lang="en-US" sz="1350" dirty="0">
                <a:solidFill>
                  <a:srgbClr val="000000"/>
                </a:solidFill>
                <a:latin typeface="Times New Roman" panose="02020603050405020304" pitchFamily="18" charset="0"/>
                <a:cs typeface="Times New Roman" panose="02020603050405020304" pitchFamily="18" charset="0"/>
              </a:rPr>
              <a:t>p</a:t>
            </a:r>
            <a:r>
              <a:rPr lang="en-US" sz="1350" b="0" i="0" u="none" strike="noStrike" baseline="0" dirty="0">
                <a:solidFill>
                  <a:srgbClr val="000000"/>
                </a:solidFill>
                <a:latin typeface="Times New Roman" panose="02020603050405020304" pitchFamily="18" charset="0"/>
                <a:cs typeface="Times New Roman" panose="02020603050405020304" pitchFamily="18" charset="0"/>
              </a:rPr>
              <a:t>resent value of annuity payments are equal to or nearly equal to the value of the property transferred in the trust, resulting in no gift or estate tax consequences for the trust</a:t>
            </a:r>
            <a:endParaRPr lang="en-US" sz="1350" dirty="0">
              <a:latin typeface="Times New Roman" panose="02020603050405020304" pitchFamily="18" charset="0"/>
              <a:cs typeface="Times New Roman" panose="02020603050405020304" pitchFamily="18" charset="0"/>
            </a:endParaRPr>
          </a:p>
          <a:p>
            <a:pPr marL="804672" lvl="0" indent="-347472" defTabSz="914400" fontAlgn="auto">
              <a:buFont typeface="Arial" panose="020B0604020202020204" pitchFamily="34" charset="0"/>
              <a:buChar char="•"/>
            </a:pPr>
            <a:r>
              <a:rPr lang="en-US" sz="1350" dirty="0">
                <a:latin typeface="Times New Roman" panose="02020603050405020304" pitchFamily="18" charset="0"/>
                <a:cs typeface="Times New Roman" panose="02020603050405020304" pitchFamily="18" charset="0"/>
              </a:rPr>
              <a:t>May not be suitable in high interest rate environment</a:t>
            </a:r>
          </a:p>
          <a:p>
            <a:pPr marL="804672" lvl="0" indent="-347472" defTabSz="914400" fontAlgn="auto">
              <a:buFont typeface="Arial" panose="020B0604020202020204" pitchFamily="34" charset="0"/>
              <a:buChar char="•"/>
            </a:pPr>
            <a:r>
              <a:rPr lang="en-US" sz="1350" dirty="0">
                <a:solidFill>
                  <a:srgbClr val="000000"/>
                </a:solidFill>
                <a:latin typeface="Times New Roman" panose="02020603050405020304" pitchFamily="18" charset="0"/>
                <a:cs typeface="Times New Roman" panose="02020603050405020304" pitchFamily="18" charset="0"/>
              </a:rPr>
              <a:t>“F</a:t>
            </a:r>
            <a:r>
              <a:rPr lang="en-US" sz="1350" b="0" i="0" u="none" strike="noStrike" baseline="0" dirty="0">
                <a:solidFill>
                  <a:srgbClr val="000000"/>
                </a:solidFill>
                <a:latin typeface="Times New Roman" panose="02020603050405020304" pitchFamily="18" charset="0"/>
                <a:cs typeface="Times New Roman" panose="02020603050405020304" pitchFamily="18" charset="0"/>
              </a:rPr>
              <a:t>ormula” zeroed-out testamentary CLAT</a:t>
            </a:r>
            <a:endParaRPr lang="en-US" sz="135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48184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C0430F-E448-40B6-9223-9731710935EE}"/>
              </a:ext>
            </a:extLst>
          </p:cNvPr>
          <p:cNvSpPr txBox="1"/>
          <p:nvPr/>
        </p:nvSpPr>
        <p:spPr>
          <a:xfrm>
            <a:off x="213064" y="676078"/>
            <a:ext cx="8673484" cy="5505843"/>
          </a:xfrm>
          <a:prstGeom prst="rect">
            <a:avLst/>
          </a:prstGeom>
        </p:spPr>
        <p:txBody>
          <a:bodyPr vert="horz" lIns="51435" tIns="25718" rIns="51435" bIns="25718" rtlCol="0">
            <a:noAutofit/>
          </a:bodyPr>
          <a:lstStyle/>
          <a:p>
            <a:pPr marL="347472" indent="-347472" algn="l">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Transferring real estate to a Charitable Remainder Trust</a:t>
            </a:r>
          </a:p>
          <a:p>
            <a:pPr marL="731520" indent="-347472" algn="l">
              <a:buFont typeface="Arial" panose="020B0604020202020204" pitchFamily="34" charset="0"/>
              <a:buChar char="•"/>
            </a:pPr>
            <a:r>
              <a:rPr lang="en-US" sz="1600" i="0" u="none" strike="noStrike" baseline="0" dirty="0">
                <a:latin typeface="Times New Roman" panose="02020603050405020304" pitchFamily="18" charset="0"/>
                <a:cs typeface="Times New Roman" panose="02020603050405020304" pitchFamily="18" charset="0"/>
              </a:rPr>
              <a:t>Trustee can sell low-basis real estate </a:t>
            </a:r>
            <a:r>
              <a:rPr lang="en-US" sz="1600" dirty="0">
                <a:latin typeface="Times New Roman" panose="02020603050405020304" pitchFamily="18" charset="0"/>
                <a:cs typeface="Times New Roman" panose="02020603050405020304" pitchFamily="18" charset="0"/>
              </a:rPr>
              <a:t>and provide</a:t>
            </a:r>
            <a:r>
              <a:rPr lang="en-US" sz="1600" i="0" u="none" strike="noStrike" baseline="0" dirty="0">
                <a:latin typeface="Times New Roman" panose="02020603050405020304" pitchFamily="18" charset="0"/>
                <a:cs typeface="Times New Roman" panose="02020603050405020304" pitchFamily="18" charset="0"/>
              </a:rPr>
              <a:t> cash flow to the donor and/or other individuals without capital gains tax on the sale</a:t>
            </a:r>
          </a:p>
          <a:p>
            <a:pPr marL="731520" indent="-347472" algn="l">
              <a:buFont typeface="Arial" panose="020B0604020202020204" pitchFamily="34" charset="0"/>
              <a:buChar char="•"/>
            </a:pPr>
            <a:r>
              <a:rPr lang="en-US" sz="1600" i="0" u="none" strike="noStrike" baseline="0" dirty="0">
                <a:latin typeface="Times New Roman" panose="02020603050405020304" pitchFamily="18" charset="0"/>
                <a:cs typeface="Times New Roman" panose="02020603050405020304" pitchFamily="18" charset="0"/>
              </a:rPr>
              <a:t>Transfers of debt-financed real estate or </a:t>
            </a:r>
            <a:r>
              <a:rPr lang="en-US" sz="1600" dirty="0">
                <a:latin typeface="Times New Roman" panose="02020603050405020304" pitchFamily="18" charset="0"/>
                <a:cs typeface="Times New Roman" panose="02020603050405020304" pitchFamily="18" charset="0"/>
              </a:rPr>
              <a:t>interest in business entity that owns real estate (partnership or limited liability company) can result in Unrelated Business Taxable Income (UBTI) </a:t>
            </a:r>
          </a:p>
          <a:p>
            <a:pPr marL="1188720"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100% excise tax on UBTI for CRT</a:t>
            </a:r>
          </a:p>
          <a:p>
            <a:pPr marL="1188720"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a:t>
            </a:r>
            <a:r>
              <a:rPr lang="en-US" sz="1600" i="0" u="none" strike="noStrike" baseline="0" dirty="0">
                <a:latin typeface="Times New Roman" panose="02020603050405020304" pitchFamily="18" charset="0"/>
                <a:cs typeface="Times New Roman" panose="02020603050405020304" pitchFamily="18" charset="0"/>
              </a:rPr>
              <a:t>ividends, rents, royalties, interest payments, and gains or losses from the sale of a capital asset are not UBTI</a:t>
            </a:r>
          </a:p>
          <a:p>
            <a:pPr marL="347472" indent="-347472" algn="l">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Net income with or without makeup distributions Charitable Reminder Trust (NICRUT or NIMCRUT)</a:t>
            </a:r>
          </a:p>
          <a:p>
            <a:pPr marL="731520" indent="-347472" algn="l">
              <a:buFont typeface="Arial" panose="020B0604020202020204" pitchFamily="34" charset="0"/>
              <a:buChar char="•"/>
            </a:pPr>
            <a:r>
              <a:rPr lang="en-US" sz="1600" b="0" i="0" u="none" strike="noStrike" baseline="0" dirty="0">
                <a:latin typeface="Times New Roman" panose="02020603050405020304" pitchFamily="18" charset="0"/>
                <a:cs typeface="Times New Roman" panose="02020603050405020304" pitchFamily="18" charset="0"/>
              </a:rPr>
              <a:t>Requires annual payments to the </a:t>
            </a:r>
            <a:r>
              <a:rPr lang="en-US" sz="1600" dirty="0">
                <a:latin typeface="Times New Roman" panose="02020603050405020304" pitchFamily="18" charset="0"/>
                <a:cs typeface="Times New Roman" panose="02020603050405020304" pitchFamily="18" charset="0"/>
              </a:rPr>
              <a:t>individual </a:t>
            </a:r>
            <a:r>
              <a:rPr lang="en-US" sz="1600" b="0" i="0" u="none" strike="noStrike" baseline="0" dirty="0">
                <a:latin typeface="Times New Roman" panose="02020603050405020304" pitchFamily="18" charset="0"/>
                <a:cs typeface="Times New Roman" panose="02020603050405020304" pitchFamily="18" charset="0"/>
              </a:rPr>
              <a:t>beneficiary</a:t>
            </a:r>
            <a:r>
              <a:rPr lang="en-US" sz="1600" dirty="0">
                <a:latin typeface="Times New Roman" panose="02020603050405020304" pitchFamily="18" charset="0"/>
                <a:cs typeface="Times New Roman" panose="02020603050405020304" pitchFamily="18" charset="0"/>
              </a:rPr>
              <a:t> be the </a:t>
            </a:r>
            <a:r>
              <a:rPr lang="en-US" sz="1600" b="0" i="0" u="none" strike="noStrike" baseline="0" dirty="0">
                <a:latin typeface="Times New Roman" panose="02020603050405020304" pitchFamily="18" charset="0"/>
                <a:cs typeface="Times New Roman" panose="02020603050405020304" pitchFamily="18" charset="0"/>
              </a:rPr>
              <a:t>lesser of the fixed unitrust percentage or the net income earned by the trust</a:t>
            </a:r>
          </a:p>
          <a:p>
            <a:pPr marL="731520" indent="-347472" algn="l">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If the annual income earned by the trust is less than the specified percentage, the NIMCRUT trustee will pay out the difference in later years when the trust income exceeds the specified percentage</a:t>
            </a:r>
          </a:p>
          <a:p>
            <a:pPr marL="731520" indent="-347472" algn="l">
              <a:buFont typeface="Arial" panose="020B0604020202020204" pitchFamily="34" charset="0"/>
              <a:buChar char="•"/>
            </a:pPr>
            <a:r>
              <a:rPr lang="en-US" sz="1600" b="0" i="0" u="none" strike="noStrike" baseline="0" dirty="0">
                <a:latin typeface="Times New Roman" panose="02020603050405020304" pitchFamily="18" charset="0"/>
                <a:cs typeface="Times New Roman" panose="02020603050405020304" pitchFamily="18" charset="0"/>
              </a:rPr>
              <a:t>Suitab</a:t>
            </a:r>
            <a:r>
              <a:rPr lang="en-US" sz="1600" dirty="0">
                <a:latin typeface="Times New Roman" panose="02020603050405020304" pitchFamily="18" charset="0"/>
                <a:cs typeface="Times New Roman" panose="02020603050405020304" pitchFamily="18" charset="0"/>
              </a:rPr>
              <a:t>le</a:t>
            </a:r>
            <a:r>
              <a:rPr lang="en-US" sz="1600" b="0" i="0" u="none" strike="noStrike" baseline="0" dirty="0">
                <a:latin typeface="Times New Roman" panose="02020603050405020304" pitchFamily="18" charset="0"/>
                <a:cs typeface="Times New Roman" panose="02020603050405020304" pitchFamily="18" charset="0"/>
              </a:rPr>
              <a:t> for donors who own real estate currently providing no income but that is expected to appreciate in value and produce income in the future and can forgo current cash flow</a:t>
            </a:r>
          </a:p>
          <a:p>
            <a:pPr marL="347472"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Flip CRUT</a:t>
            </a:r>
          </a:p>
          <a:p>
            <a:pPr marL="804672" lvl="1" indent="-347472">
              <a:buFont typeface="Arial" panose="020B0604020202020204" pitchFamily="34" charset="0"/>
              <a:buChar char="•"/>
            </a:pPr>
            <a:r>
              <a:rPr lang="en-US" sz="1600" b="0" i="0" u="none" strike="noStrike" baseline="0" dirty="0">
                <a:solidFill>
                  <a:srgbClr val="000000"/>
                </a:solidFill>
                <a:latin typeface="Times New Roman" panose="02020603050405020304" pitchFamily="18" charset="0"/>
                <a:cs typeface="Times New Roman" panose="02020603050405020304" pitchFamily="18" charset="0"/>
              </a:rPr>
              <a:t>CRUT is NICRUT or NIMCRUT until triggering event occurs</a:t>
            </a:r>
          </a:p>
          <a:p>
            <a:pPr marL="804672" lvl="1" indent="-347472">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Upon occurrence of triggering event, trust converts to straight charitable remainder unitrust</a:t>
            </a:r>
          </a:p>
          <a:p>
            <a:pPr marL="804672" lvl="1" indent="-347472">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Sale of real estate cannot be in donor’s or Trustee’s control</a:t>
            </a:r>
          </a:p>
          <a:p>
            <a:endParaRPr lang="en-US" sz="900" b="0" i="0" u="none" strike="noStrike" baseline="0" dirty="0">
              <a:solidFill>
                <a:srgbClr val="000000"/>
              </a:solidFill>
              <a:latin typeface="Georgia" panose="02040502050405020303" pitchFamily="18" charset="0"/>
            </a:endParaRPr>
          </a:p>
          <a:p>
            <a:pPr algn="l"/>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5C97D09-F7EE-4366-B6D9-13284987636D}"/>
              </a:ext>
            </a:extLst>
          </p:cNvPr>
          <p:cNvSpPr txBox="1"/>
          <p:nvPr/>
        </p:nvSpPr>
        <p:spPr>
          <a:xfrm>
            <a:off x="0" y="0"/>
            <a:ext cx="9117367" cy="339547"/>
          </a:xfrm>
          <a:prstGeom prst="rect">
            <a:avLst/>
          </a:prstGeom>
        </p:spPr>
        <p:txBody>
          <a:bodyPr vert="horz" lIns="51435" tIns="25718" rIns="51435" bIns="25718" rtlCol="0" anchor="t">
            <a:noAutofit/>
          </a:bodyPr>
          <a:lstStyle/>
          <a:p>
            <a:pPr algn="ctr">
              <a:spcBef>
                <a:spcPct val="0"/>
              </a:spcBef>
            </a:pPr>
            <a:r>
              <a:rPr lang="en-US" sz="2000" b="1" u="sng" dirty="0">
                <a:solidFill>
                  <a:schemeClr val="accent6">
                    <a:lumMod val="75000"/>
                  </a:schemeClr>
                </a:solidFill>
                <a:latin typeface="Times New Roman" panose="02020603050405020304" pitchFamily="18" charset="0"/>
                <a:ea typeface="+mj-ea"/>
                <a:cs typeface="Times New Roman" panose="02020603050405020304" pitchFamily="18" charset="0"/>
              </a:rPr>
              <a:t>CHARITABLE PLANNING WITH REAL ESTATE</a:t>
            </a:r>
          </a:p>
        </p:txBody>
      </p:sp>
      <p:sp>
        <p:nvSpPr>
          <p:cNvPr id="6" name="Slide Number Placeholder 5">
            <a:extLst>
              <a:ext uri="{FF2B5EF4-FFF2-40B4-BE49-F238E27FC236}">
                <a16:creationId xmlns:a16="http://schemas.microsoft.com/office/drawing/2014/main" id="{D59E113C-5506-B48F-1B9F-68E6523DD0BB}"/>
              </a:ext>
            </a:extLst>
          </p:cNvPr>
          <p:cNvSpPr>
            <a:spLocks noGrp="1"/>
          </p:cNvSpPr>
          <p:nvPr>
            <p:ph type="sldNum" sz="quarter" idx="12"/>
          </p:nvPr>
        </p:nvSpPr>
        <p:spPr>
          <a:xfrm>
            <a:off x="6518429" y="6492875"/>
            <a:ext cx="2057400" cy="365125"/>
          </a:xfrm>
        </p:spPr>
        <p:txBody>
          <a:bodyPr/>
          <a:lstStyle/>
          <a:p>
            <a:fld id="{9AD08874-B085-4839-A939-B8EB998B4FF4}" type="slidenum">
              <a:rPr lang="en-US" smtClean="0"/>
              <a:t>15</a:t>
            </a:fld>
            <a:endParaRPr lang="en-US" dirty="0"/>
          </a:p>
        </p:txBody>
      </p:sp>
    </p:spTree>
    <p:extLst>
      <p:ext uri="{BB962C8B-B14F-4D97-AF65-F5344CB8AC3E}">
        <p14:creationId xmlns:p14="http://schemas.microsoft.com/office/powerpoint/2010/main" val="1422007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C0430F-E448-40B6-9223-9731710935EE}"/>
              </a:ext>
            </a:extLst>
          </p:cNvPr>
          <p:cNvSpPr txBox="1"/>
          <p:nvPr/>
        </p:nvSpPr>
        <p:spPr>
          <a:xfrm>
            <a:off x="186431" y="454957"/>
            <a:ext cx="8673484" cy="5505843"/>
          </a:xfrm>
          <a:prstGeom prst="rect">
            <a:avLst/>
          </a:prstGeom>
        </p:spPr>
        <p:txBody>
          <a:bodyPr vert="horz" lIns="51435" tIns="25718" rIns="51435" bIns="25718" rtlCol="0">
            <a:noAutofit/>
          </a:bodyPr>
          <a:lstStyle/>
          <a:p>
            <a:pPr marL="34747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Bar</a:t>
            </a:r>
            <a:r>
              <a:rPr lang="en-US" sz="1600" b="0" i="0" u="none" strike="noStrike" baseline="0" dirty="0">
                <a:latin typeface="Times New Roman" panose="02020603050405020304" pitchFamily="18" charset="0"/>
                <a:cs typeface="Times New Roman" panose="02020603050405020304" pitchFamily="18" charset="0"/>
              </a:rPr>
              <a:t>gain sale to charity</a:t>
            </a:r>
          </a:p>
          <a:p>
            <a:pPr marL="740664" lvl="1" indent="-347472">
              <a:buFont typeface="Arial" panose="020B0604020202020204" pitchFamily="34" charset="0"/>
              <a:buChar char="•"/>
            </a:pPr>
            <a:r>
              <a:rPr lang="en-US" sz="1600" b="0" i="0" u="none" strike="noStrike" baseline="0" dirty="0">
                <a:latin typeface="Times New Roman" panose="02020603050405020304" pitchFamily="18" charset="0"/>
                <a:cs typeface="Times New Roman" panose="02020603050405020304" pitchFamily="18" charset="0"/>
              </a:rPr>
              <a:t>Sale of real estate to charity for less than fair market value</a:t>
            </a:r>
          </a:p>
          <a:p>
            <a:pPr marL="740664"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a:t>
            </a:r>
            <a:r>
              <a:rPr lang="en-US" sz="1600" b="0" i="0" u="none" strike="noStrike" baseline="0" dirty="0">
                <a:latin typeface="Times New Roman" panose="02020603050405020304" pitchFamily="18" charset="0"/>
                <a:cs typeface="Times New Roman" panose="02020603050405020304" pitchFamily="18" charset="0"/>
              </a:rPr>
              <a:t>xcess of fair market value over sale price qualifies for charitable income tax deduction</a:t>
            </a:r>
          </a:p>
          <a:p>
            <a:pPr marL="740664"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Gain on sale is taxable income to donor</a:t>
            </a:r>
          </a:p>
          <a:p>
            <a:pPr marL="1200150" lvl="2" indent="-347472">
              <a:buFont typeface="Arial" panose="020B0604020202020204" pitchFamily="34" charset="0"/>
              <a:buChar char="•"/>
            </a:pPr>
            <a:r>
              <a:rPr lang="en-US" sz="1600" b="0" i="0" dirty="0">
                <a:effectLst/>
                <a:latin typeface="Times New Roman" panose="02020603050405020304" pitchFamily="18" charset="0"/>
                <a:cs typeface="Times New Roman" panose="02020603050405020304" pitchFamily="18" charset="0"/>
              </a:rPr>
              <a:t>Donor </a:t>
            </a:r>
            <a:r>
              <a:rPr lang="en-US" sz="1600" b="0" dirty="0">
                <a:effectLst/>
                <a:latin typeface="Times New Roman" panose="02020603050405020304" pitchFamily="18" charset="0"/>
                <a:cs typeface="Times New Roman" panose="02020603050405020304" pitchFamily="18" charset="0"/>
              </a:rPr>
              <a:t>must apportion basis of the property between sale portion and the donated portion to determine gain</a:t>
            </a:r>
          </a:p>
          <a:p>
            <a:pPr marL="1200150" lvl="2" indent="-347472">
              <a:buFont typeface="Arial" panose="020B0604020202020204" pitchFamily="34" charset="0"/>
              <a:buChar char="•"/>
            </a:pPr>
            <a:r>
              <a:rPr lang="en-US" sz="1600" b="0" dirty="0">
                <a:effectLst/>
                <a:latin typeface="Times New Roman" panose="02020603050405020304" pitchFamily="18" charset="0"/>
                <a:cs typeface="Times New Roman" panose="02020603050405020304" pitchFamily="18" charset="0"/>
              </a:rPr>
              <a:t>Example - In year 1, </a:t>
            </a:r>
            <a:r>
              <a:rPr lang="en-US" sz="1600" dirty="0">
                <a:latin typeface="Times New Roman" panose="02020603050405020304" pitchFamily="18" charset="0"/>
                <a:cs typeface="Times New Roman" panose="02020603050405020304" pitchFamily="18" charset="0"/>
              </a:rPr>
              <a:t>D</a:t>
            </a:r>
            <a:r>
              <a:rPr lang="en-US" sz="1600" b="0" dirty="0">
                <a:effectLst/>
                <a:latin typeface="Times New Roman" panose="02020603050405020304" pitchFamily="18" charset="0"/>
                <a:cs typeface="Times New Roman" panose="02020603050405020304" pitchFamily="18" charset="0"/>
              </a:rPr>
              <a:t> purchases real estate for $40,000. In year 10, </a:t>
            </a:r>
            <a:r>
              <a:rPr lang="en-US" sz="1600" dirty="0">
                <a:latin typeface="Times New Roman" panose="02020603050405020304" pitchFamily="18" charset="0"/>
                <a:cs typeface="Times New Roman" panose="02020603050405020304" pitchFamily="18" charset="0"/>
              </a:rPr>
              <a:t>D</a:t>
            </a:r>
            <a:r>
              <a:rPr lang="en-US" sz="1600" b="0" dirty="0">
                <a:effectLst/>
                <a:latin typeface="Times New Roman" panose="02020603050405020304" pitchFamily="18" charset="0"/>
                <a:cs typeface="Times New Roman" panose="02020603050405020304" pitchFamily="18" charset="0"/>
              </a:rPr>
              <a:t> sells the real estate, which has a then fair market value of $100,000, to charity for $50,000. The charitable deduction on the bargain sale is $50,000 (the difference between the fair market value  of $100,000 and the sale price of $50,000). The portion of the basis of the real estate allocated to the sale portion is $20,000 ([50,000 ÷ 100,000] × $40,000). </a:t>
            </a:r>
            <a:r>
              <a:rPr lang="en-US" sz="1600" dirty="0">
                <a:latin typeface="Times New Roman" panose="02020603050405020304" pitchFamily="18" charset="0"/>
                <a:cs typeface="Times New Roman" panose="02020603050405020304" pitchFamily="18" charset="0"/>
              </a:rPr>
              <a:t>D</a:t>
            </a:r>
            <a:r>
              <a:rPr lang="en-US" sz="1600" b="0" dirty="0">
                <a:effectLst/>
                <a:latin typeface="Times New Roman" panose="02020603050405020304" pitchFamily="18" charset="0"/>
                <a:cs typeface="Times New Roman" panose="02020603050405020304" pitchFamily="18" charset="0"/>
              </a:rPr>
              <a:t> will have a long-term capital gain of $30,000 (the sale price of $50,000 less the allocated basis of $20,000).</a:t>
            </a:r>
          </a:p>
          <a:p>
            <a:pPr marL="804672" lvl="2" indent="-347472">
              <a:buFont typeface="Arial" panose="020B0604020202020204" pitchFamily="34" charset="0"/>
              <a:buChar char="•"/>
            </a:pPr>
            <a:r>
              <a:rPr lang="en-US" sz="1600" b="0" i="0" dirty="0">
                <a:effectLst/>
                <a:latin typeface="Times New Roman" panose="02020603050405020304" pitchFamily="18" charset="0"/>
                <a:cs typeface="Times New Roman" panose="02020603050405020304" pitchFamily="18" charset="0"/>
              </a:rPr>
              <a:t>Anoth</a:t>
            </a:r>
            <a:r>
              <a:rPr lang="en-US" sz="1600" dirty="0">
                <a:latin typeface="Times New Roman" panose="02020603050405020304" pitchFamily="18" charset="0"/>
                <a:cs typeface="Times New Roman" panose="02020603050405020304" pitchFamily="18" charset="0"/>
              </a:rPr>
              <a:t>er form of a bargain sale is wh</a:t>
            </a:r>
            <a:r>
              <a:rPr lang="en-US" sz="1600" b="0" i="0" dirty="0">
                <a:effectLst/>
                <a:latin typeface="Times New Roman" panose="02020603050405020304" pitchFamily="18" charset="0"/>
                <a:cs typeface="Times New Roman" panose="02020603050405020304" pitchFamily="18" charset="0"/>
              </a:rPr>
              <a:t>en mortgaged real estate is transferred to charity by outright gift</a:t>
            </a:r>
            <a:r>
              <a:rPr lang="en-US" sz="1600" dirty="0">
                <a:latin typeface="Times New Roman" panose="02020603050405020304" pitchFamily="18" charset="0"/>
                <a:cs typeface="Times New Roman" panose="02020603050405020304" pitchFamily="18" charset="0"/>
              </a:rPr>
              <a:t> - </a:t>
            </a:r>
            <a:r>
              <a:rPr lang="en-US" sz="1600" b="0" i="0" dirty="0">
                <a:effectLst/>
                <a:latin typeface="Times New Roman" panose="02020603050405020304" pitchFamily="18" charset="0"/>
                <a:cs typeface="Times New Roman" panose="02020603050405020304" pitchFamily="18" charset="0"/>
              </a:rPr>
              <a:t>the relief from indebtedness is considered gain realized by the donor </a:t>
            </a:r>
            <a:r>
              <a:rPr lang="en-US" sz="1600" dirty="0">
                <a:latin typeface="Times New Roman" panose="02020603050405020304" pitchFamily="18" charset="0"/>
                <a:cs typeface="Times New Roman" panose="02020603050405020304" pitchFamily="18" charset="0"/>
              </a:rPr>
              <a:t>(</a:t>
            </a:r>
            <a:r>
              <a:rPr lang="en-US" sz="1600" b="0" i="0" dirty="0">
                <a:effectLst/>
                <a:latin typeface="Times New Roman" panose="02020603050405020304" pitchFamily="18" charset="0"/>
                <a:cs typeface="Times New Roman" panose="02020603050405020304" pitchFamily="18" charset="0"/>
              </a:rPr>
              <a:t>as if donor received cash for amount of debt relief)</a:t>
            </a:r>
            <a:endParaRPr lang="en-US" sz="1600" u="none" strike="noStrike" baseline="0" dirty="0">
              <a:latin typeface="Times New Roman" panose="02020603050405020304" pitchFamily="18" charset="0"/>
              <a:cs typeface="Times New Roman" panose="02020603050405020304" pitchFamily="18" charset="0"/>
            </a:endParaRPr>
          </a:p>
          <a:p>
            <a:pPr marL="804672" lvl="2" indent="-347472">
              <a:buFont typeface="Arial" panose="020B0604020202020204" pitchFamily="34" charset="0"/>
              <a:buChar char="•"/>
            </a:pPr>
            <a:r>
              <a:rPr lang="en-US" sz="1600" u="none" strike="noStrike" baseline="0" dirty="0">
                <a:latin typeface="Times New Roman" panose="02020603050405020304" pitchFamily="18" charset="0"/>
                <a:cs typeface="Times New Roman" panose="02020603050405020304" pitchFamily="18" charset="0"/>
              </a:rPr>
              <a:t>Suitable for donors who want to transfer real estate to charity, but </a:t>
            </a:r>
            <a:r>
              <a:rPr lang="en-US" sz="1600" dirty="0">
                <a:latin typeface="Times New Roman" panose="02020603050405020304" pitchFamily="18" charset="0"/>
                <a:cs typeface="Times New Roman" panose="02020603050405020304" pitchFamily="18" charset="0"/>
              </a:rPr>
              <a:t>wants cash in return</a:t>
            </a:r>
            <a:endParaRPr lang="en-US" sz="1600" b="0" i="0" u="none" strike="noStrike" baseline="0" dirty="0">
              <a:latin typeface="Times New Roman" panose="02020603050405020304" pitchFamily="18" charset="0"/>
              <a:cs typeface="Times New Roman" panose="02020603050405020304" pitchFamily="18" charset="0"/>
            </a:endParaRPr>
          </a:p>
          <a:p>
            <a:pPr marL="347472"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Remainder interest in residence or farm</a:t>
            </a:r>
          </a:p>
          <a:p>
            <a:pPr marL="804672"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Individual can retain life estate in personal residence (includes vacation home) or farm and gift remainder interest to charity</a:t>
            </a:r>
          </a:p>
          <a:p>
            <a:pPr marL="804672"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Donor receives a current income tax charitable deduction </a:t>
            </a:r>
            <a:r>
              <a:rPr lang="en-US" sz="1600" b="0" i="0" u="none" strike="noStrike" baseline="0" dirty="0">
                <a:latin typeface="Times New Roman" panose="02020603050405020304" pitchFamily="18" charset="0"/>
                <a:cs typeface="Times New Roman" panose="02020603050405020304" pitchFamily="18" charset="0"/>
              </a:rPr>
              <a:t>equal to fair market value of remainder interest and residence or farm is removed from </a:t>
            </a:r>
            <a:r>
              <a:rPr lang="en-US" sz="1600" dirty="0">
                <a:latin typeface="Times New Roman" panose="02020603050405020304" pitchFamily="18" charset="0"/>
                <a:cs typeface="Times New Roman" panose="02020603050405020304" pitchFamily="18" charset="0"/>
              </a:rPr>
              <a:t>donor’s</a:t>
            </a:r>
            <a:r>
              <a:rPr lang="en-US" sz="1600" b="0" i="0" u="none" strike="noStrike" baseline="0" dirty="0">
                <a:latin typeface="Times New Roman" panose="02020603050405020304" pitchFamily="18" charset="0"/>
                <a:cs typeface="Times New Roman" panose="02020603050405020304" pitchFamily="18" charset="0"/>
              </a:rPr>
              <a:t> estate </a:t>
            </a:r>
          </a:p>
          <a:p>
            <a:pPr marL="804672"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Suitable for </a:t>
            </a:r>
            <a:r>
              <a:rPr lang="en-US" sz="1600" b="0" i="0" dirty="0">
                <a:effectLst/>
                <a:latin typeface="Times New Roman" panose="02020603050405020304" pitchFamily="18" charset="0"/>
                <a:cs typeface="Times New Roman" panose="02020603050405020304" pitchFamily="18" charset="0"/>
              </a:rPr>
              <a:t>donors who want to leave part of estate to charity without an immediate outlay of cash or othe</a:t>
            </a:r>
            <a:r>
              <a:rPr lang="en-US" sz="1600" dirty="0">
                <a:latin typeface="Times New Roman" panose="02020603050405020304" pitchFamily="18" charset="0"/>
                <a:cs typeface="Times New Roman" panose="02020603050405020304" pitchFamily="18" charset="0"/>
              </a:rPr>
              <a:t>r liquid assets they may otherwise need access to and/or whose heirs do not want to inherit real estate </a:t>
            </a:r>
            <a:endParaRPr lang="en-US" sz="1600" b="0" i="0" u="none" strike="noStrike" baseline="0" dirty="0">
              <a:latin typeface="Times New Roman" panose="02020603050405020304" pitchFamily="18" charset="0"/>
              <a:cs typeface="Times New Roman" panose="02020603050405020304" pitchFamily="18" charset="0"/>
            </a:endParaRPr>
          </a:p>
          <a:p>
            <a:pPr marL="685800" lvl="1" indent="-457200">
              <a:buFont typeface="Arial" panose="020B0604020202020204" pitchFamily="34" charset="0"/>
              <a:buChar char="•"/>
            </a:pPr>
            <a:endParaRPr lang="en-US" sz="900" b="1" dirty="0">
              <a:latin typeface="Times New Roman" panose="02020603050405020304" pitchFamily="18" charset="0"/>
              <a:cs typeface="Times New Roman" panose="02020603050405020304" pitchFamily="18" charset="0"/>
            </a:endParaRPr>
          </a:p>
          <a:p>
            <a:endParaRPr lang="en-US" sz="900" b="0" i="0" u="none" strike="noStrike" baseline="0" dirty="0">
              <a:solidFill>
                <a:srgbClr val="000000"/>
              </a:solidFill>
              <a:latin typeface="Georgia" panose="02040502050405020303" pitchFamily="18" charset="0"/>
            </a:endParaRPr>
          </a:p>
          <a:p>
            <a:pPr algn="l"/>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5C97D09-F7EE-4366-B6D9-13284987636D}"/>
              </a:ext>
            </a:extLst>
          </p:cNvPr>
          <p:cNvSpPr txBox="1"/>
          <p:nvPr/>
        </p:nvSpPr>
        <p:spPr>
          <a:xfrm>
            <a:off x="0" y="0"/>
            <a:ext cx="9117367" cy="339547"/>
          </a:xfrm>
          <a:prstGeom prst="rect">
            <a:avLst/>
          </a:prstGeom>
        </p:spPr>
        <p:txBody>
          <a:bodyPr vert="horz" lIns="51435" tIns="25718" rIns="51435" bIns="25718" rtlCol="0" anchor="t">
            <a:noAutofit/>
          </a:bodyPr>
          <a:lstStyle/>
          <a:p>
            <a:pPr algn="ctr">
              <a:spcBef>
                <a:spcPct val="0"/>
              </a:spcBef>
            </a:pPr>
            <a:r>
              <a:rPr lang="en-US" b="1" u="sng" dirty="0">
                <a:solidFill>
                  <a:schemeClr val="accent6">
                    <a:lumMod val="75000"/>
                  </a:schemeClr>
                </a:solidFill>
                <a:latin typeface="Times New Roman" panose="02020603050405020304" pitchFamily="18" charset="0"/>
                <a:ea typeface="+mj-ea"/>
                <a:cs typeface="Times New Roman" panose="02020603050405020304" pitchFamily="18" charset="0"/>
              </a:rPr>
              <a:t>CHARITABLE PLANNING WITH REAL ESTATE</a:t>
            </a:r>
          </a:p>
        </p:txBody>
      </p:sp>
      <p:sp>
        <p:nvSpPr>
          <p:cNvPr id="6" name="Slide Number Placeholder 5">
            <a:extLst>
              <a:ext uri="{FF2B5EF4-FFF2-40B4-BE49-F238E27FC236}">
                <a16:creationId xmlns:a16="http://schemas.microsoft.com/office/drawing/2014/main" id="{D73E6CB1-2B52-FC9E-F433-05A0B0430218}"/>
              </a:ext>
            </a:extLst>
          </p:cNvPr>
          <p:cNvSpPr>
            <a:spLocks noGrp="1"/>
          </p:cNvSpPr>
          <p:nvPr>
            <p:ph type="sldNum" sz="quarter" idx="12"/>
          </p:nvPr>
        </p:nvSpPr>
        <p:spPr>
          <a:xfrm>
            <a:off x="6491796" y="6492875"/>
            <a:ext cx="2057400" cy="365125"/>
          </a:xfrm>
        </p:spPr>
        <p:txBody>
          <a:bodyPr/>
          <a:lstStyle/>
          <a:p>
            <a:fld id="{9AD08874-B085-4839-A939-B8EB998B4FF4}" type="slidenum">
              <a:rPr lang="en-US" smtClean="0"/>
              <a:t>16</a:t>
            </a:fld>
            <a:endParaRPr lang="en-US" dirty="0"/>
          </a:p>
        </p:txBody>
      </p:sp>
    </p:spTree>
    <p:extLst>
      <p:ext uri="{BB962C8B-B14F-4D97-AF65-F5344CB8AC3E}">
        <p14:creationId xmlns:p14="http://schemas.microsoft.com/office/powerpoint/2010/main" val="2234031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C0430F-E448-40B6-9223-9731710935EE}"/>
              </a:ext>
            </a:extLst>
          </p:cNvPr>
          <p:cNvSpPr txBox="1"/>
          <p:nvPr/>
        </p:nvSpPr>
        <p:spPr>
          <a:xfrm>
            <a:off x="261891" y="454956"/>
            <a:ext cx="8620218" cy="5505843"/>
          </a:xfrm>
          <a:prstGeom prst="rect">
            <a:avLst/>
          </a:prstGeom>
        </p:spPr>
        <p:txBody>
          <a:bodyPr vert="horz" lIns="51435" tIns="25718" rIns="51435" bIns="25718" rtlCol="0">
            <a:noAutofit/>
          </a:bodyPr>
          <a:lstStyle/>
          <a:p>
            <a:pPr marL="347472" indent="-347472" algn="l">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Concentrated stock positions</a:t>
            </a:r>
          </a:p>
          <a:p>
            <a:pPr marL="804672"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Transfer to Charitable Remainder Trust</a:t>
            </a:r>
          </a:p>
          <a:p>
            <a:pPr marL="1261872" lvl="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Trustee sells stock without incurring capital gains and donor receives income stream</a:t>
            </a:r>
          </a:p>
          <a:p>
            <a:pPr marL="1261872" lvl="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Only available for C corp stock – CRTs are not qualified shareholders of S corps</a:t>
            </a:r>
          </a:p>
          <a:p>
            <a:pPr marL="804672"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Give to </a:t>
            </a:r>
            <a:r>
              <a:rPr lang="en-US" sz="1600" i="0" u="none" strike="noStrike" baseline="0" dirty="0">
                <a:latin typeface="Times New Roman" panose="02020603050405020304" pitchFamily="18" charset="0"/>
                <a:cs typeface="Times New Roman" panose="02020603050405020304" pitchFamily="18" charset="0"/>
              </a:rPr>
              <a:t>Donor Advised </a:t>
            </a:r>
            <a:r>
              <a:rPr lang="en-US" sz="1600" dirty="0">
                <a:latin typeface="Times New Roman" panose="02020603050405020304" pitchFamily="18" charset="0"/>
                <a:cs typeface="Times New Roman" panose="02020603050405020304" pitchFamily="18" charset="0"/>
              </a:rPr>
              <a:t>F</a:t>
            </a:r>
            <a:r>
              <a:rPr lang="en-US" sz="1600" i="0" u="none" strike="noStrike" baseline="0" dirty="0">
                <a:latin typeface="Times New Roman" panose="02020603050405020304" pitchFamily="18" charset="0"/>
                <a:cs typeface="Times New Roman" panose="02020603050405020304" pitchFamily="18" charset="0"/>
              </a:rPr>
              <a:t>und</a:t>
            </a:r>
          </a:p>
          <a:p>
            <a:pPr marL="1261872" lvl="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Donor avoids capital gains tax on sale of appreciated stock and receives income tax deduction for fair market value of stock </a:t>
            </a:r>
          </a:p>
          <a:p>
            <a:pPr marL="1261872" lvl="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No retained benefit for the donor</a:t>
            </a:r>
            <a:r>
              <a:rPr lang="en-US" sz="1600" i="0" u="none" strike="noStrike" baseline="0" dirty="0">
                <a:latin typeface="Times New Roman" panose="02020603050405020304" pitchFamily="18" charset="0"/>
                <a:cs typeface="Times New Roman" panose="02020603050405020304" pitchFamily="18" charset="0"/>
              </a:rPr>
              <a:t> </a:t>
            </a:r>
          </a:p>
          <a:p>
            <a:pPr marL="804672" lvl="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Give to Private Foundation</a:t>
            </a:r>
          </a:p>
          <a:p>
            <a:pPr marL="1261872" lvl="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Deduction for donation of publicly traded long-term appreciated stock is 20% of adjusted gross income and based on fair market value of stock and deduction for donation of other long-term appreciated stock is 20% of adjusted gross income and based on basis of stock</a:t>
            </a:r>
          </a:p>
          <a:p>
            <a:pPr marL="1261872" lvl="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Consider “excess business holdings” excise tax - </a:t>
            </a:r>
            <a:r>
              <a:rPr lang="en-US" sz="1600" dirty="0">
                <a:solidFill>
                  <a:srgbClr val="292929"/>
                </a:solidFill>
                <a:latin typeface="Times New Roman" panose="02020603050405020304" pitchFamily="18" charset="0"/>
                <a:cs typeface="Times New Roman" panose="02020603050405020304" pitchFamily="18" charset="0"/>
              </a:rPr>
              <a:t>typically, </a:t>
            </a:r>
            <a:r>
              <a:rPr lang="en-US" sz="1600" b="0" i="0" dirty="0">
                <a:solidFill>
                  <a:srgbClr val="292929"/>
                </a:solidFill>
                <a:effectLst/>
                <a:latin typeface="Times New Roman" panose="02020603050405020304" pitchFamily="18" charset="0"/>
                <a:cs typeface="Times New Roman" panose="02020603050405020304" pitchFamily="18" charset="0"/>
              </a:rPr>
              <a:t>private foundation cannot own more than </a:t>
            </a:r>
            <a:r>
              <a:rPr lang="en-US" sz="1600" dirty="0">
                <a:solidFill>
                  <a:srgbClr val="292929"/>
                </a:solidFill>
                <a:latin typeface="Times New Roman" panose="02020603050405020304" pitchFamily="18" charset="0"/>
                <a:cs typeface="Times New Roman" panose="02020603050405020304" pitchFamily="18" charset="0"/>
              </a:rPr>
              <a:t>2</a:t>
            </a:r>
            <a:r>
              <a:rPr lang="en-US" sz="1600" b="0" i="0" dirty="0">
                <a:solidFill>
                  <a:srgbClr val="292929"/>
                </a:solidFill>
                <a:effectLst/>
                <a:latin typeface="Times New Roman" panose="02020603050405020304" pitchFamily="18" charset="0"/>
                <a:cs typeface="Times New Roman" panose="02020603050405020304" pitchFamily="18" charset="0"/>
              </a:rPr>
              <a:t>0% </a:t>
            </a:r>
            <a:r>
              <a:rPr lang="en-US" sz="1600" b="0" i="0" u="none" strike="noStrike" baseline="0" dirty="0">
                <a:latin typeface="Times New Roman" panose="02020603050405020304" pitchFamily="18" charset="0"/>
                <a:cs typeface="Times New Roman" panose="02020603050405020304" pitchFamily="18" charset="0"/>
              </a:rPr>
              <a:t>of the voting stock, profits or capital interest in a corporation or partnership</a:t>
            </a:r>
            <a:endParaRPr lang="en-US" sz="1600" b="0" i="0" dirty="0">
              <a:solidFill>
                <a:srgbClr val="292929"/>
              </a:solidFill>
              <a:effectLst/>
              <a:latin typeface="Times New Roman" panose="02020603050405020304" pitchFamily="18" charset="0"/>
              <a:cs typeface="Times New Roman" panose="02020603050405020304" pitchFamily="18" charset="0"/>
            </a:endParaRPr>
          </a:p>
          <a:p>
            <a:pPr marL="1719072" lvl="3" indent="-347472">
              <a:buFont typeface="Arial" panose="020B0604020202020204" pitchFamily="34" charset="0"/>
              <a:buChar char="•"/>
            </a:pPr>
            <a:r>
              <a:rPr lang="en-US" sz="1600" dirty="0">
                <a:solidFill>
                  <a:srgbClr val="000000"/>
                </a:solidFill>
                <a:latin typeface="Times New Roman" panose="02020603050405020304" pitchFamily="18" charset="0"/>
                <a:cs typeface="Times New Roman" panose="02020603050405020304" pitchFamily="18" charset="0"/>
              </a:rPr>
              <a:t>E</a:t>
            </a:r>
            <a:r>
              <a:rPr lang="en-US" sz="1600" b="0" i="0" dirty="0">
                <a:solidFill>
                  <a:srgbClr val="000000"/>
                </a:solidFill>
                <a:effectLst/>
                <a:latin typeface="Times New Roman" panose="02020603050405020304" pitchFamily="18" charset="0"/>
                <a:cs typeface="Times New Roman" panose="02020603050405020304" pitchFamily="18" charset="0"/>
              </a:rPr>
              <a:t>xcise tax of 10% imposed on a private foundation’s stock holdings in excess of 20%</a:t>
            </a:r>
          </a:p>
          <a:p>
            <a:pPr marL="1719072" lvl="3" indent="-347472">
              <a:buFont typeface="Arial" panose="020B0604020202020204" pitchFamily="34" charset="0"/>
              <a:buChar char="•"/>
            </a:pPr>
            <a:r>
              <a:rPr lang="en-US" sz="1600" b="0" i="0" dirty="0">
                <a:solidFill>
                  <a:srgbClr val="000000"/>
                </a:solidFill>
                <a:effectLst/>
                <a:latin typeface="Times New Roman" panose="02020603050405020304" pitchFamily="18" charset="0"/>
                <a:cs typeface="Times New Roman" panose="02020603050405020304" pitchFamily="18" charset="0"/>
              </a:rPr>
              <a:t> </a:t>
            </a:r>
            <a:r>
              <a:rPr lang="en-US" sz="1600" dirty="0">
                <a:solidFill>
                  <a:srgbClr val="292929"/>
                </a:solidFill>
                <a:latin typeface="Times New Roman" panose="02020603050405020304" pitchFamily="18" charset="0"/>
                <a:cs typeface="Times New Roman" panose="02020603050405020304" pitchFamily="18" charset="0"/>
              </a:rPr>
              <a:t>P</a:t>
            </a:r>
            <a:r>
              <a:rPr lang="en-US" sz="1600" b="0" i="0" dirty="0">
                <a:solidFill>
                  <a:srgbClr val="292929"/>
                </a:solidFill>
                <a:effectLst/>
                <a:latin typeface="Times New Roman" panose="02020603050405020304" pitchFamily="18" charset="0"/>
                <a:cs typeface="Times New Roman" panose="02020603050405020304" pitchFamily="18" charset="0"/>
              </a:rPr>
              <a:t>ermitted ownership is reduced </a:t>
            </a:r>
            <a:r>
              <a:rPr lang="en-US" sz="1600" dirty="0">
                <a:solidFill>
                  <a:srgbClr val="292929"/>
                </a:solidFill>
                <a:latin typeface="Times New Roman" panose="02020603050405020304" pitchFamily="18" charset="0"/>
                <a:cs typeface="Times New Roman" panose="02020603050405020304" pitchFamily="18" charset="0"/>
              </a:rPr>
              <a:t>by</a:t>
            </a:r>
            <a:r>
              <a:rPr lang="en-US" sz="1600" b="0" i="0" dirty="0">
                <a:solidFill>
                  <a:srgbClr val="292929"/>
                </a:solidFill>
                <a:effectLst/>
                <a:latin typeface="Times New Roman" panose="02020603050405020304" pitchFamily="18" charset="0"/>
                <a:cs typeface="Times New Roman" panose="02020603050405020304" pitchFamily="18" charset="0"/>
              </a:rPr>
              <a:t> ownership interests of all disqualified persons</a:t>
            </a:r>
            <a:endParaRPr lang="en-US" sz="1600" dirty="0">
              <a:solidFill>
                <a:srgbClr val="292929"/>
              </a:solidFill>
              <a:latin typeface="Times New Roman" panose="02020603050405020304" pitchFamily="18" charset="0"/>
              <a:cs typeface="Times New Roman" panose="02020603050405020304" pitchFamily="18" charset="0"/>
            </a:endParaRPr>
          </a:p>
          <a:p>
            <a:pPr marL="2176272" lvl="4" indent="-347472">
              <a:buFont typeface="Arial" panose="020B0604020202020204" pitchFamily="34" charset="0"/>
              <a:buChar char="•"/>
            </a:pPr>
            <a:r>
              <a:rPr lang="en-US" sz="1600" b="0" i="0" dirty="0">
                <a:solidFill>
                  <a:srgbClr val="292929"/>
                </a:solidFill>
                <a:effectLst/>
                <a:latin typeface="Times New Roman" panose="02020603050405020304" pitchFamily="18" charset="0"/>
                <a:cs typeface="Times New Roman" panose="02020603050405020304" pitchFamily="18" charset="0"/>
              </a:rPr>
              <a:t>Disqualified persons includes foundation managers, which includes trustees, directors, officers and other persons with similar authority, substantial contributors (whether individuals or entities) to the foundation, family members of such persons, and entities controlled by such persons</a:t>
            </a:r>
          </a:p>
          <a:p>
            <a:pPr marL="1719072" lvl="2" indent="-347472">
              <a:buFont typeface="Arial" panose="020B0604020202020204" pitchFamily="34" charset="0"/>
              <a:buChar char="•"/>
            </a:pPr>
            <a:r>
              <a:rPr lang="en-US" sz="1600" dirty="0">
                <a:solidFill>
                  <a:srgbClr val="292929"/>
                </a:solidFill>
                <a:latin typeface="Times New Roman" panose="02020603050405020304" pitchFamily="18" charset="0"/>
                <a:cs typeface="Times New Roman" panose="02020603050405020304" pitchFamily="18" charset="0"/>
              </a:rPr>
              <a:t>If</a:t>
            </a:r>
            <a:r>
              <a:rPr lang="en-US" sz="1600" b="0" i="0" dirty="0">
                <a:solidFill>
                  <a:srgbClr val="292929"/>
                </a:solidFill>
                <a:effectLst/>
                <a:latin typeface="Times New Roman" panose="02020603050405020304" pitchFamily="18" charset="0"/>
                <a:cs typeface="Times New Roman" panose="02020603050405020304" pitchFamily="18" charset="0"/>
              </a:rPr>
              <a:t> private foundation holds less than 2% of the ownership interests of a business enterprise, the holdings of all disqualified persons are ignored</a:t>
            </a:r>
          </a:p>
          <a:p>
            <a:pPr algn="l"/>
            <a:r>
              <a:rPr lang="en-US" sz="1200" b="0" i="0" dirty="0">
                <a:solidFill>
                  <a:srgbClr val="292929"/>
                </a:solidFill>
                <a:effectLst/>
                <a:latin typeface="Times New Roman" panose="02020603050405020304" pitchFamily="18" charset="0"/>
                <a:cs typeface="Times New Roman" panose="02020603050405020304" pitchFamily="18" charset="0"/>
              </a:rPr>
              <a:t>.</a:t>
            </a:r>
            <a:endParaRPr lang="en-US" sz="1200" dirty="0">
              <a:solidFill>
                <a:schemeClr val="accent2">
                  <a:lumMod val="50000"/>
                </a:schemeClr>
              </a:solidFill>
            </a:endParaRPr>
          </a:p>
          <a:p>
            <a:pPr marL="1143000" lvl="2" indent="-457200">
              <a:buFont typeface="Arial" panose="020B0604020202020204" pitchFamily="34" charset="0"/>
              <a:buChar char="•"/>
            </a:pPr>
            <a:endParaRPr lang="en-US" sz="1400" dirty="0">
              <a:solidFill>
                <a:schemeClr val="accent2">
                  <a:lumMod val="50000"/>
                </a:schemeClr>
              </a:solidFill>
            </a:endParaRPr>
          </a:p>
          <a:p>
            <a:pPr marL="685800" lvl="1" indent="-457200">
              <a:buFont typeface="Arial" panose="020B0604020202020204" pitchFamily="34" charset="0"/>
              <a:buChar char="•"/>
            </a:pPr>
            <a:endParaRPr lang="en-US" sz="1400" dirty="0">
              <a:solidFill>
                <a:schemeClr val="accent2">
                  <a:lumMod val="50000"/>
                </a:schemeClr>
              </a:solidFill>
            </a:endParaRPr>
          </a:p>
          <a:p>
            <a:pPr marL="685800" lvl="1" indent="-457200">
              <a:buFont typeface="Arial" panose="020B0604020202020204" pitchFamily="34" charset="0"/>
              <a:buChar char="•"/>
            </a:pPr>
            <a:endParaRPr lang="en-US" sz="1400" b="0" i="0" u="none" strike="noStrike" baseline="0" dirty="0">
              <a:latin typeface="Times New Roman" panose="02020603050405020304" pitchFamily="18" charset="0"/>
              <a:cs typeface="Times New Roman" panose="02020603050405020304" pitchFamily="18" charset="0"/>
            </a:endParaRPr>
          </a:p>
          <a:p>
            <a:endParaRPr lang="en-US" sz="1800" b="0" i="0" u="none" strike="noStrike" baseline="0" dirty="0">
              <a:solidFill>
                <a:srgbClr val="000000"/>
              </a:solidFill>
              <a:latin typeface="Georgia" panose="02040502050405020303" pitchFamily="18" charset="0"/>
            </a:endParaRPr>
          </a:p>
          <a:p>
            <a:pPr algn="l"/>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5C97D09-F7EE-4366-B6D9-13284987636D}"/>
              </a:ext>
            </a:extLst>
          </p:cNvPr>
          <p:cNvSpPr txBox="1"/>
          <p:nvPr/>
        </p:nvSpPr>
        <p:spPr>
          <a:xfrm>
            <a:off x="0" y="0"/>
            <a:ext cx="9117367" cy="339547"/>
          </a:xfrm>
          <a:prstGeom prst="rect">
            <a:avLst/>
          </a:prstGeom>
        </p:spPr>
        <p:txBody>
          <a:bodyPr vert="horz" lIns="51435" tIns="25718" rIns="51435" bIns="25718" rtlCol="0" anchor="t">
            <a:noAutofit/>
          </a:bodyPr>
          <a:lstStyle/>
          <a:p>
            <a:pPr algn="ctr">
              <a:spcBef>
                <a:spcPct val="0"/>
              </a:spcBef>
            </a:pPr>
            <a:r>
              <a:rPr lang="en-US" sz="2000" b="1" u="sng" dirty="0">
                <a:solidFill>
                  <a:schemeClr val="accent6">
                    <a:lumMod val="75000"/>
                  </a:schemeClr>
                </a:solidFill>
                <a:latin typeface="Times New Roman" panose="02020603050405020304" pitchFamily="18" charset="0"/>
                <a:ea typeface="+mj-ea"/>
                <a:cs typeface="Times New Roman" panose="02020603050405020304" pitchFamily="18" charset="0"/>
              </a:rPr>
              <a:t>CHARITABLE PLANNING FOR EXECUTIVES</a:t>
            </a:r>
          </a:p>
        </p:txBody>
      </p:sp>
      <p:sp>
        <p:nvSpPr>
          <p:cNvPr id="6" name="Slide Number Placeholder 5">
            <a:extLst>
              <a:ext uri="{FF2B5EF4-FFF2-40B4-BE49-F238E27FC236}">
                <a16:creationId xmlns:a16="http://schemas.microsoft.com/office/drawing/2014/main" id="{FB5B7C09-950E-CA02-01FA-E3123CC9392C}"/>
              </a:ext>
            </a:extLst>
          </p:cNvPr>
          <p:cNvSpPr>
            <a:spLocks noGrp="1"/>
          </p:cNvSpPr>
          <p:nvPr>
            <p:ph type="sldNum" sz="quarter" idx="12"/>
          </p:nvPr>
        </p:nvSpPr>
        <p:spPr>
          <a:xfrm>
            <a:off x="6449072" y="6492875"/>
            <a:ext cx="2057400" cy="365125"/>
          </a:xfrm>
        </p:spPr>
        <p:txBody>
          <a:bodyPr/>
          <a:lstStyle/>
          <a:p>
            <a:fld id="{9AD08874-B085-4839-A939-B8EB998B4FF4}" type="slidenum">
              <a:rPr lang="en-US" smtClean="0"/>
              <a:t>17</a:t>
            </a:fld>
            <a:endParaRPr lang="en-US" dirty="0"/>
          </a:p>
        </p:txBody>
      </p:sp>
    </p:spTree>
    <p:extLst>
      <p:ext uri="{BB962C8B-B14F-4D97-AF65-F5344CB8AC3E}">
        <p14:creationId xmlns:p14="http://schemas.microsoft.com/office/powerpoint/2010/main" val="9289533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C0430F-E448-40B6-9223-9731710935EE}"/>
              </a:ext>
            </a:extLst>
          </p:cNvPr>
          <p:cNvSpPr txBox="1"/>
          <p:nvPr/>
        </p:nvSpPr>
        <p:spPr>
          <a:xfrm>
            <a:off x="213064" y="566483"/>
            <a:ext cx="8717872" cy="5505843"/>
          </a:xfrm>
          <a:prstGeom prst="rect">
            <a:avLst/>
          </a:prstGeom>
        </p:spPr>
        <p:txBody>
          <a:bodyPr vert="horz" lIns="51435" tIns="25718" rIns="51435" bIns="25718" rtlCol="0">
            <a:noAutofit/>
          </a:bodyPr>
          <a:lstStyle/>
          <a:p>
            <a:pPr marL="171450" indent="-171450" algn="l">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Stock options </a:t>
            </a:r>
          </a:p>
          <a:p>
            <a:pPr marL="804672"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R</a:t>
            </a:r>
            <a:r>
              <a:rPr lang="en-US" sz="1600" b="0" i="0" u="none" strike="noStrike" baseline="0" dirty="0">
                <a:latin typeface="Times New Roman" panose="02020603050405020304" pitchFamily="18" charset="0"/>
                <a:cs typeface="Times New Roman" panose="02020603050405020304" pitchFamily="18" charset="0"/>
              </a:rPr>
              <a:t>ight of employee</a:t>
            </a:r>
            <a:r>
              <a:rPr lang="en-US" sz="1600" dirty="0">
                <a:latin typeface="Times New Roman" panose="02020603050405020304" pitchFamily="18" charset="0"/>
                <a:cs typeface="Times New Roman" panose="02020603050405020304" pitchFamily="18" charset="0"/>
              </a:rPr>
              <a:t> </a:t>
            </a:r>
            <a:r>
              <a:rPr lang="en-US" sz="1600" b="0" i="0" u="none" strike="noStrike" baseline="0" dirty="0">
                <a:latin typeface="Times New Roman" panose="02020603050405020304" pitchFamily="18" charset="0"/>
                <a:cs typeface="Times New Roman" panose="02020603050405020304" pitchFamily="18" charset="0"/>
              </a:rPr>
              <a:t>to purchase stock at a fixed price</a:t>
            </a:r>
            <a:r>
              <a:rPr lang="en-US" sz="1600" dirty="0">
                <a:latin typeface="Times New Roman" panose="02020603050405020304" pitchFamily="18" charset="0"/>
                <a:cs typeface="Times New Roman" panose="02020603050405020304" pitchFamily="18" charset="0"/>
              </a:rPr>
              <a:t> - p</a:t>
            </a:r>
            <a:r>
              <a:rPr lang="en-US" sz="1600" b="0" i="0" u="none" strike="noStrike" baseline="0" dirty="0">
                <a:latin typeface="Times New Roman" panose="02020603050405020304" pitchFamily="18" charset="0"/>
                <a:cs typeface="Times New Roman" panose="02020603050405020304" pitchFamily="18" charset="0"/>
              </a:rPr>
              <a:t>rice is usually the fair market value of stock at time option is granted</a:t>
            </a:r>
          </a:p>
          <a:p>
            <a:pPr marL="804672"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Does stock option plan even permit transfer of the option?</a:t>
            </a:r>
            <a:endParaRPr lang="en-US" sz="1600" b="0" i="0" u="none" strike="noStrike" baseline="0" dirty="0">
              <a:latin typeface="Times New Roman" panose="02020603050405020304" pitchFamily="18" charset="0"/>
              <a:cs typeface="Times New Roman" panose="02020603050405020304" pitchFamily="18" charset="0"/>
            </a:endParaRPr>
          </a:p>
          <a:p>
            <a:pPr marL="804672" lvl="1" indent="-347472">
              <a:buFont typeface="Arial" panose="020B0604020202020204" pitchFamily="34" charset="0"/>
              <a:buChar char="•"/>
            </a:pPr>
            <a:r>
              <a:rPr lang="en-US" sz="1600" b="0" i="0" dirty="0">
                <a:effectLst/>
                <a:latin typeface="Times New Roman" panose="02020603050405020304" pitchFamily="18" charset="0"/>
                <a:cs typeface="Times New Roman" panose="02020603050405020304" pitchFamily="18" charset="0"/>
              </a:rPr>
              <a:t>Incentive Stock Options (ISOs)</a:t>
            </a:r>
          </a:p>
          <a:p>
            <a:pPr marL="1261872" lvl="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No income tax on grant or exercise but</a:t>
            </a:r>
            <a:r>
              <a:rPr lang="en-US" sz="1600" b="0" i="0" u="none" strike="noStrike" baseline="0" dirty="0">
                <a:latin typeface="Times New Roman" panose="02020603050405020304" pitchFamily="18" charset="0"/>
                <a:cs typeface="Times New Roman" panose="02020603050405020304" pitchFamily="18" charset="0"/>
              </a:rPr>
              <a:t> difference between the fair market value of stock at exercise and option price included in employee’s alternative minimum tax calculation</a:t>
            </a:r>
          </a:p>
          <a:p>
            <a:pPr marL="1261872" lvl="2"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E</a:t>
            </a:r>
            <a:r>
              <a:rPr lang="en-US" sz="1600" b="0" i="0" u="none" strike="noStrike" baseline="0" dirty="0">
                <a:latin typeface="Times New Roman" panose="02020603050405020304" pitchFamily="18" charset="0"/>
                <a:cs typeface="Times New Roman" panose="02020603050405020304" pitchFamily="18" charset="0"/>
              </a:rPr>
              <a:t>mployee does not recognize income until he or she sells stock received upon exercise</a:t>
            </a:r>
          </a:p>
          <a:p>
            <a:pPr marL="1261872" lvl="2" indent="-347472">
              <a:buFont typeface="Arial" panose="020B0604020202020204" pitchFamily="34" charset="0"/>
              <a:buChar char="•"/>
            </a:pPr>
            <a:r>
              <a:rPr lang="en-US" sz="1600" b="0" i="0" u="none" strike="noStrike" baseline="0" dirty="0">
                <a:latin typeface="Times New Roman" panose="02020603050405020304" pitchFamily="18" charset="0"/>
                <a:cs typeface="Times New Roman" panose="02020603050405020304" pitchFamily="18" charset="0"/>
              </a:rPr>
              <a:t>Employee cannot directly donate ISOs to charity during life but may exercise ISOs and donate actual shares </a:t>
            </a:r>
          </a:p>
          <a:p>
            <a:pPr marL="1261872" lvl="3"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P</a:t>
            </a:r>
            <a:r>
              <a:rPr lang="en-US" sz="1600" b="0" i="0" u="none" strike="noStrike" baseline="0" dirty="0">
                <a:latin typeface="Times New Roman" panose="02020603050405020304" pitchFamily="18" charset="0"/>
                <a:cs typeface="Times New Roman" panose="02020603050405020304" pitchFamily="18" charset="0"/>
              </a:rPr>
              <a:t>lan may allow  ISO to be exercised by </a:t>
            </a:r>
            <a:r>
              <a:rPr lang="en-US" sz="1600" dirty="0">
                <a:latin typeface="Times New Roman" panose="02020603050405020304" pitchFamily="18" charset="0"/>
                <a:cs typeface="Times New Roman" panose="02020603050405020304" pitchFamily="18" charset="0"/>
              </a:rPr>
              <a:t>e</a:t>
            </a:r>
            <a:r>
              <a:rPr lang="en-US" sz="1600" b="0" i="0" u="none" strike="noStrike" baseline="0" dirty="0">
                <a:latin typeface="Times New Roman" panose="02020603050405020304" pitchFamily="18" charset="0"/>
                <a:cs typeface="Times New Roman" panose="02020603050405020304" pitchFamily="18" charset="0"/>
              </a:rPr>
              <a:t>mployee’s estate – if so, bequeathing an ISO to charity will provid</a:t>
            </a:r>
            <a:r>
              <a:rPr lang="en-US" sz="1600" dirty="0">
                <a:latin typeface="Times New Roman" panose="02020603050405020304" pitchFamily="18" charset="0"/>
                <a:cs typeface="Times New Roman" panose="02020603050405020304" pitchFamily="18" charset="0"/>
              </a:rPr>
              <a:t>e charitable estate tax deduction</a:t>
            </a:r>
          </a:p>
          <a:p>
            <a:pPr marL="804672" lvl="3"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Nonqualified Stock Options (NSOs)</a:t>
            </a:r>
          </a:p>
          <a:p>
            <a:pPr marL="914400"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S</a:t>
            </a:r>
            <a:r>
              <a:rPr lang="en-US" sz="1600" b="0" i="0" u="none" strike="noStrike" baseline="0" dirty="0">
                <a:latin typeface="Times New Roman" panose="02020603050405020304" pitchFamily="18" charset="0"/>
                <a:cs typeface="Times New Roman" panose="02020603050405020304" pitchFamily="18" charset="0"/>
              </a:rPr>
              <a:t>ubject to income tax upon</a:t>
            </a:r>
            <a:r>
              <a:rPr lang="en-US" sz="1600" dirty="0">
                <a:latin typeface="Times New Roman" panose="02020603050405020304" pitchFamily="18" charset="0"/>
                <a:cs typeface="Times New Roman" panose="02020603050405020304" pitchFamily="18" charset="0"/>
              </a:rPr>
              <a:t> </a:t>
            </a:r>
            <a:r>
              <a:rPr lang="en-US" sz="1600" b="0" i="0" u="none" strike="noStrike" baseline="0" dirty="0">
                <a:latin typeface="Times New Roman" panose="02020603050405020304" pitchFamily="18" charset="0"/>
                <a:cs typeface="Times New Roman" panose="02020603050405020304" pitchFamily="18" charset="0"/>
              </a:rPr>
              <a:t>grant if option has </a:t>
            </a:r>
            <a:r>
              <a:rPr lang="en-US" sz="1600" dirty="0">
                <a:latin typeface="Times New Roman" panose="02020603050405020304" pitchFamily="18" charset="0"/>
                <a:cs typeface="Times New Roman" panose="02020603050405020304" pitchFamily="18" charset="0"/>
              </a:rPr>
              <a:t>r</a:t>
            </a:r>
            <a:r>
              <a:rPr lang="en-US" sz="1600" b="0" i="0" u="none" strike="noStrike" baseline="0" dirty="0">
                <a:latin typeface="Times New Roman" panose="02020603050405020304" pitchFamily="18" charset="0"/>
                <a:cs typeface="Times New Roman" panose="02020603050405020304" pitchFamily="18" charset="0"/>
              </a:rPr>
              <a:t>eadily ascertainable value or when NSO is exercised</a:t>
            </a:r>
          </a:p>
          <a:p>
            <a:pPr marL="914400" indent="-347472">
              <a:buFont typeface="Arial" panose="020B0604020202020204" pitchFamily="34" charset="0"/>
              <a:buChar char="•"/>
            </a:pPr>
            <a:r>
              <a:rPr lang="en-US" sz="1600" b="0" i="0" u="none" strike="noStrike" baseline="0" dirty="0">
                <a:latin typeface="Times New Roman" panose="02020603050405020304" pitchFamily="18" charset="0"/>
                <a:cs typeface="Times New Roman" panose="02020603050405020304" pitchFamily="18" charset="0"/>
              </a:rPr>
              <a:t>Employee pays ordinary income tax on difference between exercise price and stock’s current fair market value </a:t>
            </a:r>
          </a:p>
          <a:p>
            <a:pPr marL="914400"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If NSO is donated to charity, employee will pay ordinary income tax when charity exercises NSO </a:t>
            </a:r>
          </a:p>
          <a:p>
            <a:pPr marL="914400"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a:t>
            </a:r>
            <a:r>
              <a:rPr lang="en-US" sz="1600" b="0" i="0" u="none" strike="noStrike" baseline="0" dirty="0">
                <a:latin typeface="Times New Roman" panose="02020603050405020304" pitchFamily="18" charset="0"/>
                <a:cs typeface="Times New Roman" panose="02020603050405020304" pitchFamily="18" charset="0"/>
              </a:rPr>
              <a:t>f employee instead donates shares received from exercising NSO, donor will have charitable income tax deduction that can offset income from exercise</a:t>
            </a:r>
          </a:p>
          <a:p>
            <a:pPr marL="914400" indent="-347472">
              <a:buFont typeface="Arial" panose="020B0604020202020204" pitchFamily="34" charset="0"/>
              <a:buChar char="•"/>
            </a:pPr>
            <a:r>
              <a:rPr lang="en-US" sz="1600" b="0" i="0" u="none" strike="noStrike" baseline="0" dirty="0">
                <a:latin typeface="Times New Roman" panose="02020603050405020304" pitchFamily="18" charset="0"/>
                <a:cs typeface="Times New Roman" panose="02020603050405020304" pitchFamily="18" charset="0"/>
              </a:rPr>
              <a:t>If NSO can be transferred at death:</a:t>
            </a:r>
          </a:p>
          <a:p>
            <a:pPr marL="1371600" lvl="1" indent="-347472">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Charity does not pay income tax upon exercise</a:t>
            </a:r>
          </a:p>
          <a:p>
            <a:pPr marL="1371600" lvl="1" indent="-347472">
              <a:buFont typeface="Arial" panose="020B0604020202020204" pitchFamily="34" charset="0"/>
              <a:buChar char="•"/>
            </a:pPr>
            <a:r>
              <a:rPr lang="en-US" sz="1600" b="0" i="0" u="none" strike="noStrike" baseline="0" dirty="0">
                <a:latin typeface="Times New Roman" panose="02020603050405020304" pitchFamily="18" charset="0"/>
                <a:cs typeface="Times New Roman" panose="02020603050405020304" pitchFamily="18" charset="0"/>
              </a:rPr>
              <a:t>Charitable estate tax deduction for valu</a:t>
            </a:r>
            <a:r>
              <a:rPr lang="en-US" sz="1600" dirty="0">
                <a:latin typeface="Times New Roman" panose="02020603050405020304" pitchFamily="18" charset="0"/>
                <a:cs typeface="Times New Roman" panose="02020603050405020304" pitchFamily="18" charset="0"/>
              </a:rPr>
              <a:t>e of NSO donated</a:t>
            </a:r>
            <a:endParaRPr lang="en-US" sz="1600" b="0" i="0" u="none" strike="noStrike" baseline="0" dirty="0">
              <a:latin typeface="Times New Roman" panose="02020603050405020304" pitchFamily="18" charset="0"/>
              <a:cs typeface="Times New Roman" panose="02020603050405020304" pitchFamily="18" charset="0"/>
            </a:endParaRPr>
          </a:p>
          <a:p>
            <a:endParaRPr lang="en-US" sz="1100" b="0" i="0" u="none" strike="noStrike" baseline="0" dirty="0">
              <a:latin typeface="Times New Roman" panose="02020603050405020304" pitchFamily="18" charset="0"/>
              <a:cs typeface="Times New Roman" panose="02020603050405020304" pitchFamily="18" charset="0"/>
            </a:endParaRPr>
          </a:p>
          <a:p>
            <a:pPr marL="171450" indent="-171450" algn="l">
              <a:buFont typeface="Arial" panose="020B0604020202020204" pitchFamily="34" charset="0"/>
              <a:buChar char="•"/>
            </a:pPr>
            <a:endParaRPr lang="en-US" sz="1100" b="0" i="0" dirty="0">
              <a:effectLst/>
              <a:latin typeface="Times New Roman" panose="02020603050405020304" pitchFamily="18" charset="0"/>
              <a:cs typeface="Times New Roman" panose="02020603050405020304" pitchFamily="18" charset="0"/>
            </a:endParaRPr>
          </a:p>
          <a:p>
            <a:pPr marL="1143000" lvl="2" indent="-457200">
              <a:buFont typeface="Arial" panose="020B0604020202020204" pitchFamily="34" charset="0"/>
              <a:buChar char="•"/>
            </a:pPr>
            <a:endParaRPr lang="en-US" sz="1400" dirty="0">
              <a:solidFill>
                <a:schemeClr val="accent2">
                  <a:lumMod val="50000"/>
                </a:schemeClr>
              </a:solidFill>
            </a:endParaRPr>
          </a:p>
          <a:p>
            <a:pPr marL="1143000" lvl="2" indent="-457200">
              <a:buFont typeface="Arial" panose="020B0604020202020204" pitchFamily="34" charset="0"/>
              <a:buChar char="•"/>
            </a:pPr>
            <a:endParaRPr lang="en-US" sz="1400" dirty="0">
              <a:solidFill>
                <a:schemeClr val="accent2">
                  <a:lumMod val="50000"/>
                </a:schemeClr>
              </a:solidFill>
            </a:endParaRPr>
          </a:p>
          <a:p>
            <a:pPr marL="685800" lvl="1" indent="-457200">
              <a:buFont typeface="Arial" panose="020B0604020202020204" pitchFamily="34" charset="0"/>
              <a:buChar char="•"/>
            </a:pPr>
            <a:endParaRPr lang="en-US" sz="1400" dirty="0">
              <a:solidFill>
                <a:schemeClr val="accent2">
                  <a:lumMod val="50000"/>
                </a:schemeClr>
              </a:solidFill>
            </a:endParaRPr>
          </a:p>
          <a:p>
            <a:pPr marL="685800" lvl="1" indent="-457200">
              <a:buFont typeface="Arial" panose="020B0604020202020204" pitchFamily="34" charset="0"/>
              <a:buChar char="•"/>
            </a:pPr>
            <a:endParaRPr lang="en-US" sz="1400" b="0" i="0" u="none" strike="noStrike" baseline="0" dirty="0">
              <a:latin typeface="Times New Roman" panose="02020603050405020304" pitchFamily="18" charset="0"/>
              <a:cs typeface="Times New Roman" panose="02020603050405020304" pitchFamily="18" charset="0"/>
            </a:endParaRPr>
          </a:p>
          <a:p>
            <a:endParaRPr lang="en-US" sz="1800" b="0" i="0" u="none" strike="noStrike" baseline="0" dirty="0">
              <a:solidFill>
                <a:srgbClr val="000000"/>
              </a:solidFill>
              <a:latin typeface="Georgia" panose="02040502050405020303" pitchFamily="18" charset="0"/>
            </a:endParaRPr>
          </a:p>
          <a:p>
            <a:pPr algn="l"/>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5C97D09-F7EE-4366-B6D9-13284987636D}"/>
              </a:ext>
            </a:extLst>
          </p:cNvPr>
          <p:cNvSpPr txBox="1"/>
          <p:nvPr/>
        </p:nvSpPr>
        <p:spPr>
          <a:xfrm>
            <a:off x="0" y="0"/>
            <a:ext cx="9117367" cy="339547"/>
          </a:xfrm>
          <a:prstGeom prst="rect">
            <a:avLst/>
          </a:prstGeom>
        </p:spPr>
        <p:txBody>
          <a:bodyPr vert="horz" lIns="51435" tIns="25718" rIns="51435" bIns="25718" rtlCol="0" anchor="t">
            <a:noAutofit/>
          </a:bodyPr>
          <a:lstStyle/>
          <a:p>
            <a:pPr algn="ctr">
              <a:spcBef>
                <a:spcPct val="0"/>
              </a:spcBef>
            </a:pPr>
            <a:r>
              <a:rPr lang="en-US" sz="2000" b="1" u="sng" dirty="0">
                <a:solidFill>
                  <a:schemeClr val="accent6">
                    <a:lumMod val="75000"/>
                  </a:schemeClr>
                </a:solidFill>
                <a:latin typeface="Times New Roman" panose="02020603050405020304" pitchFamily="18" charset="0"/>
                <a:ea typeface="+mj-ea"/>
                <a:cs typeface="Times New Roman" panose="02020603050405020304" pitchFamily="18" charset="0"/>
              </a:rPr>
              <a:t>CHARITABLE PLANNING FOR EXECUTIVES</a:t>
            </a:r>
          </a:p>
        </p:txBody>
      </p:sp>
      <p:sp>
        <p:nvSpPr>
          <p:cNvPr id="6" name="Slide Number Placeholder 5">
            <a:extLst>
              <a:ext uri="{FF2B5EF4-FFF2-40B4-BE49-F238E27FC236}">
                <a16:creationId xmlns:a16="http://schemas.microsoft.com/office/drawing/2014/main" id="{C3E73BCD-402B-96DA-3EF8-4D3454059CF9}"/>
              </a:ext>
            </a:extLst>
          </p:cNvPr>
          <p:cNvSpPr>
            <a:spLocks noGrp="1"/>
          </p:cNvSpPr>
          <p:nvPr>
            <p:ph type="sldNum" sz="quarter" idx="12"/>
          </p:nvPr>
        </p:nvSpPr>
        <p:spPr>
          <a:xfrm>
            <a:off x="6493461" y="6492875"/>
            <a:ext cx="2057400" cy="365125"/>
          </a:xfrm>
        </p:spPr>
        <p:txBody>
          <a:bodyPr/>
          <a:lstStyle/>
          <a:p>
            <a:fld id="{9AD08874-B085-4839-A939-B8EB998B4FF4}" type="slidenum">
              <a:rPr lang="en-US" smtClean="0"/>
              <a:t>18</a:t>
            </a:fld>
            <a:endParaRPr lang="en-US" dirty="0"/>
          </a:p>
        </p:txBody>
      </p:sp>
    </p:spTree>
    <p:extLst>
      <p:ext uri="{BB962C8B-B14F-4D97-AF65-F5344CB8AC3E}">
        <p14:creationId xmlns:p14="http://schemas.microsoft.com/office/powerpoint/2010/main" val="4528268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B3C0430F-E448-40B6-9223-9731710935EE}"/>
              </a:ext>
            </a:extLst>
          </p:cNvPr>
          <p:cNvSpPr txBox="1"/>
          <p:nvPr/>
        </p:nvSpPr>
        <p:spPr>
          <a:xfrm>
            <a:off x="124287" y="1199757"/>
            <a:ext cx="8717872" cy="5505843"/>
          </a:xfrm>
          <a:prstGeom prst="rect">
            <a:avLst/>
          </a:prstGeom>
        </p:spPr>
        <p:txBody>
          <a:bodyPr vert="horz" lIns="51435" tIns="25718" rIns="51435" bIns="25718" rtlCol="0">
            <a:noAutofit/>
          </a:bodyPr>
          <a:lstStyle/>
          <a:p>
            <a:pPr algn="ctr"/>
            <a:r>
              <a:rPr lang="en-US" sz="2000" b="0" i="1" dirty="0">
                <a:solidFill>
                  <a:srgbClr val="727272"/>
                </a:solidFill>
                <a:effectLst/>
                <a:latin typeface="Calibri" panose="020F0502020204030204" pitchFamily="34" charset="0"/>
              </a:rPr>
              <a:t>The opinions expressed in the presentation are statements of the speaker’s opinion, are intended only for informational purposes, and are not formal opinions of, nor binding on Regions Bank, its parent company, Regions Financial Corporation and their subsidiaries, and any representation to the contrary is expressly disclaimed.</a:t>
            </a:r>
            <a:endParaRPr lang="en-US" sz="2000" b="0" i="0" u="none" strike="noStrike" baseline="0" dirty="0">
              <a:latin typeface="Times New Roman" panose="02020603050405020304" pitchFamily="18" charset="0"/>
              <a:cs typeface="Times New Roman" panose="02020603050405020304" pitchFamily="18" charset="0"/>
            </a:endParaRPr>
          </a:p>
          <a:p>
            <a:pPr marL="171450" indent="-171450" algn="l">
              <a:buFont typeface="Arial" panose="020B0604020202020204" pitchFamily="34" charset="0"/>
              <a:buChar char="•"/>
            </a:pPr>
            <a:endParaRPr lang="en-US" sz="1100" b="0" i="0" dirty="0">
              <a:effectLst/>
              <a:latin typeface="Times New Roman" panose="02020603050405020304" pitchFamily="18" charset="0"/>
              <a:cs typeface="Times New Roman" panose="02020603050405020304" pitchFamily="18" charset="0"/>
            </a:endParaRPr>
          </a:p>
          <a:p>
            <a:pPr marL="1143000" lvl="2" indent="-457200">
              <a:buFont typeface="Arial" panose="020B0604020202020204" pitchFamily="34" charset="0"/>
              <a:buChar char="•"/>
            </a:pPr>
            <a:endParaRPr lang="en-US" sz="1400" dirty="0">
              <a:solidFill>
                <a:schemeClr val="accent2">
                  <a:lumMod val="50000"/>
                </a:schemeClr>
              </a:solidFill>
            </a:endParaRPr>
          </a:p>
          <a:p>
            <a:pPr marL="1143000" lvl="2" indent="-457200">
              <a:buFont typeface="Arial" panose="020B0604020202020204" pitchFamily="34" charset="0"/>
              <a:buChar char="•"/>
            </a:pPr>
            <a:endParaRPr lang="en-US" sz="1400" dirty="0">
              <a:solidFill>
                <a:schemeClr val="accent2">
                  <a:lumMod val="50000"/>
                </a:schemeClr>
              </a:solidFill>
            </a:endParaRPr>
          </a:p>
          <a:p>
            <a:pPr marL="685800" lvl="1" indent="-457200">
              <a:buFont typeface="Arial" panose="020B0604020202020204" pitchFamily="34" charset="0"/>
              <a:buChar char="•"/>
            </a:pPr>
            <a:endParaRPr lang="en-US" sz="1400" dirty="0">
              <a:solidFill>
                <a:schemeClr val="accent2">
                  <a:lumMod val="50000"/>
                </a:schemeClr>
              </a:solidFill>
            </a:endParaRPr>
          </a:p>
          <a:p>
            <a:pPr marL="685800" lvl="1" indent="-457200">
              <a:buFont typeface="Arial" panose="020B0604020202020204" pitchFamily="34" charset="0"/>
              <a:buChar char="•"/>
            </a:pPr>
            <a:endParaRPr lang="en-US" sz="1400" b="0" i="0" u="none" strike="noStrike" baseline="0" dirty="0">
              <a:latin typeface="Times New Roman" panose="02020603050405020304" pitchFamily="18" charset="0"/>
              <a:cs typeface="Times New Roman" panose="02020603050405020304" pitchFamily="18" charset="0"/>
            </a:endParaRPr>
          </a:p>
          <a:p>
            <a:endParaRPr lang="en-US" sz="1800" b="0" i="0" u="none" strike="noStrike" baseline="0" dirty="0">
              <a:solidFill>
                <a:srgbClr val="000000"/>
              </a:solidFill>
              <a:latin typeface="Georgia" panose="02040502050405020303" pitchFamily="18" charset="0"/>
            </a:endParaRPr>
          </a:p>
          <a:p>
            <a:pPr algn="l"/>
            <a:endParaRPr lang="en-US" sz="1200" b="0" i="0" u="none" strike="noStrike" baseline="0" dirty="0">
              <a:solidFill>
                <a:srgbClr val="000000"/>
              </a:solidFill>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55C97D09-F7EE-4366-B6D9-13284987636D}"/>
              </a:ext>
            </a:extLst>
          </p:cNvPr>
          <p:cNvSpPr txBox="1"/>
          <p:nvPr/>
        </p:nvSpPr>
        <p:spPr>
          <a:xfrm>
            <a:off x="0" y="0"/>
            <a:ext cx="9117367" cy="339547"/>
          </a:xfrm>
          <a:prstGeom prst="rect">
            <a:avLst/>
          </a:prstGeom>
        </p:spPr>
        <p:txBody>
          <a:bodyPr vert="horz" lIns="51435" tIns="25718" rIns="51435" bIns="25718" rtlCol="0" anchor="t">
            <a:noAutofit/>
          </a:bodyPr>
          <a:lstStyle/>
          <a:p>
            <a:pPr algn="ctr">
              <a:spcBef>
                <a:spcPct val="0"/>
              </a:spcBef>
            </a:pPr>
            <a:endParaRPr lang="en-US" sz="2000" b="1" u="sng" dirty="0">
              <a:solidFill>
                <a:schemeClr val="accent6">
                  <a:lumMod val="75000"/>
                </a:schemeClr>
              </a:solidFill>
              <a:latin typeface="Times New Roman" panose="02020603050405020304" pitchFamily="18" charset="0"/>
              <a:ea typeface="+mj-ea"/>
              <a:cs typeface="Times New Roman" panose="02020603050405020304" pitchFamily="18" charset="0"/>
            </a:endParaRPr>
          </a:p>
        </p:txBody>
      </p:sp>
      <p:sp>
        <p:nvSpPr>
          <p:cNvPr id="6" name="Slide Number Placeholder 5">
            <a:extLst>
              <a:ext uri="{FF2B5EF4-FFF2-40B4-BE49-F238E27FC236}">
                <a16:creationId xmlns:a16="http://schemas.microsoft.com/office/drawing/2014/main" id="{673D42F6-F320-C16B-750C-73EA50ABD368}"/>
              </a:ext>
            </a:extLst>
          </p:cNvPr>
          <p:cNvSpPr>
            <a:spLocks noGrp="1"/>
          </p:cNvSpPr>
          <p:nvPr>
            <p:ph type="sldNum" sz="quarter" idx="12"/>
          </p:nvPr>
        </p:nvSpPr>
        <p:spPr>
          <a:xfrm>
            <a:off x="6555604" y="6523037"/>
            <a:ext cx="2057400" cy="365125"/>
          </a:xfrm>
        </p:spPr>
        <p:txBody>
          <a:bodyPr/>
          <a:lstStyle/>
          <a:p>
            <a:fld id="{9AD08874-B085-4839-A939-B8EB998B4FF4}" type="slidenum">
              <a:rPr lang="en-US" smtClean="0"/>
              <a:pPr/>
              <a:t>19</a:t>
            </a:fld>
            <a:endParaRPr lang="en-US" dirty="0"/>
          </a:p>
        </p:txBody>
      </p:sp>
      <p:sp>
        <p:nvSpPr>
          <p:cNvPr id="7" name="TextBox 6">
            <a:extLst>
              <a:ext uri="{FF2B5EF4-FFF2-40B4-BE49-F238E27FC236}">
                <a16:creationId xmlns:a16="http://schemas.microsoft.com/office/drawing/2014/main" id="{F435F97C-8138-FCF7-4AB7-DAD9954863B3}"/>
              </a:ext>
            </a:extLst>
          </p:cNvPr>
          <p:cNvSpPr txBox="1"/>
          <p:nvPr/>
        </p:nvSpPr>
        <p:spPr>
          <a:xfrm>
            <a:off x="0" y="152400"/>
            <a:ext cx="9117367" cy="339547"/>
          </a:xfrm>
          <a:prstGeom prst="rect">
            <a:avLst/>
          </a:prstGeom>
        </p:spPr>
        <p:txBody>
          <a:bodyPr vert="horz" lIns="51435" tIns="25718" rIns="51435" bIns="25718" rtlCol="0" anchor="t">
            <a:noAutofit/>
          </a:bodyPr>
          <a:lstStyle/>
          <a:p>
            <a:pPr algn="ctr">
              <a:spcBef>
                <a:spcPct val="0"/>
              </a:spcBef>
            </a:pPr>
            <a:r>
              <a:rPr lang="en-US" sz="2000" b="1" u="sng" dirty="0">
                <a:solidFill>
                  <a:schemeClr val="accent6">
                    <a:lumMod val="75000"/>
                  </a:schemeClr>
                </a:solidFill>
                <a:latin typeface="Times New Roman" panose="02020603050405020304" pitchFamily="18" charset="0"/>
                <a:ea typeface="+mj-ea"/>
                <a:cs typeface="Times New Roman" panose="02020603050405020304" pitchFamily="18" charset="0"/>
              </a:rPr>
              <a:t>DISCLAIMERS</a:t>
            </a:r>
          </a:p>
        </p:txBody>
      </p:sp>
    </p:spTree>
    <p:extLst>
      <p:ext uri="{BB962C8B-B14F-4D97-AF65-F5344CB8AC3E}">
        <p14:creationId xmlns:p14="http://schemas.microsoft.com/office/powerpoint/2010/main" val="93904699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4135</TotalTime>
  <Words>4012</Words>
  <Application>Microsoft Office PowerPoint</Application>
  <PresentationFormat>On-screen Show (4:3)</PresentationFormat>
  <Paragraphs>261</Paragraphs>
  <Slides>19</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Arial</vt:lpstr>
      <vt:lpstr>Calibri</vt:lpstr>
      <vt:lpstr>Calibri Light</vt:lpstr>
      <vt:lpstr>Georgia</vt:lpstr>
      <vt:lpstr>Lucida Grande</vt:lpstr>
      <vt:lpstr>Source Sans Pro</vt:lpstr>
      <vt:lpstr>Source Sans Pro Light</vt:lpstr>
      <vt:lpstr>Times New Roman</vt:lpstr>
      <vt:lpstr>TimesNewRomanPSMT</vt:lpstr>
      <vt:lpstr>Wingdings</vt:lpstr>
      <vt:lpstr>Office Theme</vt:lpstr>
      <vt:lpstr>The Right Fit –Matching Donors with Charitable Giving Strategies</vt:lpstr>
      <vt:lpstr>PowerPoint Presentation</vt:lpstr>
      <vt:lpstr>Your Wealth Management Team</vt:lpstr>
      <vt:lpstr>Your Wealth Management Team</vt:lpstr>
      <vt:lpstr>Your Wealth Management Team</vt:lpstr>
      <vt:lpstr>PowerPoint Presentation</vt:lpstr>
      <vt:lpstr>PowerPoint Presentation</vt:lpstr>
      <vt:lpstr>PowerPoint Presentation</vt:lpstr>
      <vt:lpstr>PowerPoint Presentation</vt:lpstr>
      <vt:lpstr>Qualified charitable DISTRIBUTIONS/rollovers From IRAs</vt:lpstr>
      <vt:lpstr>Qualified charitable DISTRIBUTIONS/rollovers From IRAs</vt:lpstr>
      <vt:lpstr>SECURE Act 1.0 and changes to required minimum distributions for inherited iras </vt:lpstr>
      <vt:lpstr>PowerPoint Presentation</vt:lpstr>
      <vt:lpstr>Planning Strategies WITH CHARITABLE LEAD TRUSTS</vt:lpstr>
      <vt:lpstr>PowerPoint Presentation</vt:lpstr>
      <vt:lpstr>PowerPoint Presentation</vt:lpstr>
      <vt:lpstr>PowerPoint Presentation</vt:lpstr>
      <vt:lpstr>PowerPoint Presentation</vt:lpstr>
      <vt:lpstr>PowerPoint Presentation</vt:lpstr>
    </vt:vector>
  </TitlesOfParts>
  <Company>Regions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CINDY CAMPBELL</dc:creator>
  <cp:lastModifiedBy>CINDY CAMPBELL</cp:lastModifiedBy>
  <cp:revision>190</cp:revision>
  <dcterms:created xsi:type="dcterms:W3CDTF">2023-03-03T15:46:33Z</dcterms:created>
  <dcterms:modified xsi:type="dcterms:W3CDTF">2023-04-10T14:37:46Z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40dd8de-ade1-4a71-9328-0823b39faa13_Enabled">
    <vt:lpwstr>true</vt:lpwstr>
  </property>
  <property fmtid="{D5CDD505-2E9C-101B-9397-08002B2CF9AE}" pid="3" name="MSIP_Label_c40dd8de-ade1-4a71-9328-0823b39faa13_SetDate">
    <vt:lpwstr>2023-04-10T14:37:46Z</vt:lpwstr>
  </property>
  <property fmtid="{D5CDD505-2E9C-101B-9397-08002B2CF9AE}" pid="4" name="MSIP_Label_c40dd8de-ade1-4a71-9328-0823b39faa13_Method">
    <vt:lpwstr>Standard</vt:lpwstr>
  </property>
  <property fmtid="{D5CDD505-2E9C-101B-9397-08002B2CF9AE}" pid="5" name="MSIP_Label_c40dd8de-ade1-4a71-9328-0823b39faa13_Name">
    <vt:lpwstr>c40dd8de-ade1-4a71-9328-0823b39faa13</vt:lpwstr>
  </property>
  <property fmtid="{D5CDD505-2E9C-101B-9397-08002B2CF9AE}" pid="6" name="MSIP_Label_c40dd8de-ade1-4a71-9328-0823b39faa13_SiteId">
    <vt:lpwstr>5106ea48-5455-4f16-9fdc-caa5bfaf19dd</vt:lpwstr>
  </property>
  <property fmtid="{D5CDD505-2E9C-101B-9397-08002B2CF9AE}" pid="7" name="MSIP_Label_c40dd8de-ade1-4a71-9328-0823b39faa13_ActionId">
    <vt:lpwstr>9698375e-66c7-46e4-9aa8-5435b7bdb623</vt:lpwstr>
  </property>
  <property fmtid="{D5CDD505-2E9C-101B-9397-08002B2CF9AE}" pid="8" name="MSIP_Label_c40dd8de-ade1-4a71-9328-0823b39faa13_ContentBits">
    <vt:lpwstr>2</vt:lpwstr>
  </property>
</Properties>
</file>