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62" r:id="rId2"/>
    <p:sldId id="265" r:id="rId3"/>
    <p:sldId id="266" r:id="rId4"/>
    <p:sldId id="267" r:id="rId5"/>
    <p:sldId id="264" r:id="rId6"/>
    <p:sldId id="268" r:id="rId7"/>
    <p:sldId id="273" r:id="rId8"/>
    <p:sldId id="271" r:id="rId9"/>
    <p:sldId id="269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8CF8-1738-B82C-45B6-EB38A9186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5216-40B4-8EA0-BD1A-2B8B5C3DE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E0445-FDB4-AADC-E931-AD10D176E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FA28-9FD1-45DD-90BC-0EA4ED05B14C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3FD09-4A14-4FD4-5B58-4C16E771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4E2A8-1D1A-E429-6C66-C9FBA268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EC6C-00C2-4C9E-B049-27C21EE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0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AAC6-37AE-9B9B-6B22-381B6330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C0C47-D085-EC79-F1E1-38EA76C6E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E897D-CB84-ECC1-90B5-55FFDCAF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FA28-9FD1-45DD-90BC-0EA4ED05B14C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2D139-E168-ABDC-1E3D-F0ED7F8A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65BF6-6DE5-8B06-5499-05D7F3CC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EC6C-00C2-4C9E-B049-27C21EE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28CF3F-AB69-5F86-2004-A0993BC17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1BE4D-459D-83EB-8661-867B157B6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88E27-A7FE-C89C-EFB3-51F04BEB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FA28-9FD1-45DD-90BC-0EA4ED05B14C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10A3A-FECE-F579-9AD6-D44835DA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40DBC-1706-B49C-8184-A8341EF6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EC6C-00C2-4C9E-B049-27C21EE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4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4C7B-8F33-8AB2-FF98-00D942CB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A2A97-EE0E-2EBD-A866-19D051016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B75BA-83A4-6C4D-CDAF-4D85695D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FA28-9FD1-45DD-90BC-0EA4ED05B14C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3C056-552A-5C35-C3D5-BEC1BC11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45AA6-4F33-9AE8-8898-9D0CE91E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EC6C-00C2-4C9E-B049-27C21EE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88303-4FCA-8C40-74F5-532F599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2DD42-B5AA-685C-64FD-46DB12971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F3E1-ADB5-ABF1-139D-A93CED27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FA28-9FD1-45DD-90BC-0EA4ED05B14C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3F2A8-9472-E201-56B8-AE1D92BF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1A83A-7173-85C4-D73D-4E866577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EC6C-00C2-4C9E-B049-27C21EE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6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DF63-E860-6FD2-0989-786AF157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C69C0-393D-2851-4A89-BF2759A06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29550-63C5-0642-4713-C045A5D86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869C9-8F4E-AD46-B29F-98ECB117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FA28-9FD1-45DD-90BC-0EA4ED05B14C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99894-8E0E-8C2F-5D39-C6AAA1D2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C91C6-4F47-87FC-1A0E-0571C3E7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EC6C-00C2-4C9E-B049-27C21EE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754F-1B6A-88F0-4ABE-7F9D1C83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D0A2-9FDF-3C60-F95E-38B7FAD6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47AB6-ED37-4F91-3B3D-42456ED9D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350BC-DD89-F1EC-572B-596A5701D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9DBC2-CEEB-F657-D5E1-A00BE4000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A65D7-530F-70EA-23B4-80597B93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FA28-9FD1-45DD-90BC-0EA4ED05B14C}" type="datetimeFigureOut">
              <a:rPr lang="en-US" smtClean="0"/>
              <a:t>2/13/25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A67666-FA7D-B325-4A8B-BC240EB2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445B47-17DC-26A4-EB1A-0D5381A4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EC6C-00C2-4C9E-B049-27C21EE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6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F514-D86D-F539-7576-B84832CC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63E411-A1E2-40A9-3658-04F0A1F5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FA28-9FD1-45DD-90BC-0EA4ED05B14C}" type="datetimeFigureOut">
              <a:rPr lang="en-US" smtClean="0"/>
              <a:t>2/13/25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38C2F-A689-31D8-FDB6-AEA04493F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46386-AB2B-ED47-6BAB-7A0E0197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EC6C-00C2-4C9E-B049-27C21EE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2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97BBC-F759-52AE-0918-E4726B30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FA28-9FD1-45DD-90BC-0EA4ED05B14C}" type="datetimeFigureOut">
              <a:rPr lang="en-US" smtClean="0"/>
              <a:t>2/13/25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AB1A6-6D6F-751E-7C41-61C3A79C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62185-7487-EEF6-8723-130FDF30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EC6C-00C2-4C9E-B049-27C21EE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6C969-FE19-A250-19EE-9D482936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04636-1D19-A042-3FA0-94E1B7A54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E67D3-0ABF-0E93-42B8-33092C521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C9F41-B518-399C-E64A-911D23A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FA28-9FD1-45DD-90BC-0EA4ED05B14C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20F72-092B-489D-29ED-2782C565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B9F1D-0989-86CC-EBF1-0E326D55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EC6C-00C2-4C9E-B049-27C21EE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4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237D-658C-8093-5A4A-98D7E2BF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C6ED7-7364-039F-7383-B861C32DE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C91E8-4FD7-CDF0-70C3-B183734D5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023BB-540E-B662-940B-FD116E688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FA28-9FD1-45DD-90BC-0EA4ED05B14C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AAC5B-71D2-C3E9-42D1-CFD0BEEF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D090D-F018-CC23-34A7-1A9D9D53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EC6C-00C2-4C9E-B049-27C21EE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95F0D-3E29-5476-7C78-D0D6B2B5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E7DC4-C5DF-3F16-0179-EEB4CC771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4D038-6BF7-0AFB-BBE8-AE346E3D9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F7FA28-9FD1-45DD-90BC-0EA4ED05B14C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70C69-1DC5-D438-8096-D5F24FE19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5159F-A1E9-5C67-5E6B-E9F33FDBD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9FEC6C-00C2-4C9E-B049-27C21EE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hebraindocs.com/" TargetMode="External"/><Relationship Id="rId3" Type="http://schemas.openxmlformats.org/officeDocument/2006/relationships/hyperlink" Target="https://www.nytimes.com/2024/04/28/business/retirement-millennials-baby-boomers-wealth.html" TargetMode="External"/><Relationship Id="rId7" Type="http://schemas.openxmlformats.org/officeDocument/2006/relationships/hyperlink" Target="https://www.nytimes.com/2023/11/14/health/long-term-care-facilities-costs.html" TargetMode="External"/><Relationship Id="rId2" Type="http://schemas.openxmlformats.org/officeDocument/2006/relationships/hyperlink" Target="https://www.northwesternmutual.com/life-and-money/the-importance-of-planning-for-the-cost-of-long-term-ca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times.com/2025/01/13/health/dementia-cases-us.html?unlocked_article_code=1.pE4.bnAz.z3s4P-4Q2Wfq&amp;smid=url-share" TargetMode="External"/><Relationship Id="rId5" Type="http://schemas.openxmlformats.org/officeDocument/2006/relationships/hyperlink" Target="https://time.com/5529152/elderly-caregiving-baby-boomers-unpaid-caregivers-crisis/" TargetMode="External"/><Relationship Id="rId4" Type="http://schemas.openxmlformats.org/officeDocument/2006/relationships/hyperlink" Target="https://www.pbs.org/newshour/show/how-planning-for-long-term-care-is-burdening-middle-class-america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rson building a puzzle">
            <a:extLst>
              <a:ext uri="{FF2B5EF4-FFF2-40B4-BE49-F238E27FC236}">
                <a16:creationId xmlns:a16="http://schemas.microsoft.com/office/drawing/2014/main" id="{9D9270FA-D575-E353-E535-5D3B3FC09D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CA54E9-1E8D-9B08-E3D2-0E15C47FCAB5}"/>
              </a:ext>
            </a:extLst>
          </p:cNvPr>
          <p:cNvSpPr/>
          <p:nvPr/>
        </p:nvSpPr>
        <p:spPr>
          <a:xfrm>
            <a:off x="1" y="5053262"/>
            <a:ext cx="3599847" cy="1576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6B74F8-50C1-A6F3-1E7A-BBA1C49BEDD8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649489-28B9-BD67-5306-4CD114FA4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218" y="167982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8000" b="1" dirty="0">
                <a:solidFill>
                  <a:schemeClr val="accent1"/>
                </a:solidFill>
              </a:rPr>
              <a:t>Dying Broke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33F0D76-4127-FC12-097A-8F93B906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218" y="3852126"/>
            <a:ext cx="9144000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 Chilling Effect of Long-Term Care on Charitable Giving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Presented By: Judi Cowart, Esquire</a:t>
            </a: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71FD1E06-FDD5-162C-F912-0F637404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20" y="5228193"/>
            <a:ext cx="2727257" cy="11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1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E81EB-79FF-7FB6-8C45-108DE385D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24311-D20D-064E-9B33-7DDF46131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lnSpc>
                <a:spcPts val="2175"/>
              </a:lnSpc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https://www.northwesternmutual.com/life-and-money/the-importance-of-planning-for-the-cost-of-long-term-care/</a:t>
            </a:r>
            <a:r>
              <a:rPr lang="en-US" sz="18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nyt-imperial"/>
              </a:rPr>
              <a:t>​</a:t>
            </a:r>
            <a:endParaRPr lang="en-US" b="0" i="0" u="none" strike="noStrike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175"/>
              </a:lnSpc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https://www.nytimes.com/2024/04/28/business/retirement-millennials-baby-boomers-wealth.html</a:t>
            </a:r>
            <a:r>
              <a:rPr lang="en-US" sz="18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u="none" strike="noStrike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175"/>
              </a:lnSpc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https://www.pbs.org/newshour/show/how-planning-for-long-term-care-is-burdening-middle-class-americans</a:t>
            </a:r>
            <a:r>
              <a:rPr lang="en-US" sz="18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u="none" strike="noStrike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175"/>
              </a:lnSpc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https://time.com/5529152/elderly-caregiving-baby-boomers-unpaid-caregivers-crisis/</a:t>
            </a:r>
            <a:r>
              <a:rPr lang="en-US" sz="1800" b="0" i="0" u="sng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https://www.nytimes.com/2025/01/13/health/dementia-cases-us.html?unlocked_article_code=1.pE4.bnAz.z3s4P-4Q2Wfq&amp;smid=url-share</a:t>
            </a:r>
            <a:r>
              <a:rPr lang="en-US" sz="18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u="none" strike="noStrike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175"/>
              </a:lnSpc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https://www.nytimes.com/2023/11/14/health/long-term-care-facilities-costs.html</a:t>
            </a:r>
            <a:endParaRPr lang="en-US" sz="1800" b="0" i="0" u="sng" strike="noStrike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</a:endParaRPr>
          </a:p>
          <a:p>
            <a:pPr algn="l" rtl="0" fontAlgn="base">
              <a:lnSpc>
                <a:spcPts val="2175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hlinkClick r:id="rId8"/>
              </a:rPr>
              <a:t>https://thebraindocs.com</a:t>
            </a:r>
            <a:r>
              <a:rPr lang="en-US" sz="1800" u="sng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</a:t>
            </a:r>
            <a:endParaRPr lang="en-US" b="0" i="0" u="none" strike="noStrike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5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149ED-B6C4-D587-3EBD-99344B37A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E124E1-6D6D-439F-FE0D-00EB6003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accent1"/>
                </a:solidFill>
              </a:rPr>
              <a:t>The Big Boomer Wealth Transfer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C010F9-EFBB-81C2-C473-536182AF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52" y="1690688"/>
            <a:ext cx="10674096" cy="4654776"/>
          </a:xfrm>
        </p:spPr>
        <p:txBody>
          <a:bodyPr>
            <a:normAutofit/>
          </a:bodyPr>
          <a:lstStyle/>
          <a:p>
            <a:r>
              <a:rPr lang="en-US" sz="2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nyt-imperial"/>
              </a:rPr>
              <a:t>$84 trillion is expected to pass from older to younger generations between now and 2045, with $16 trillion of that taking place over the next decade. </a:t>
            </a:r>
          </a:p>
          <a:p>
            <a:endParaRPr lang="en-US" sz="2400" b="0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nyt-imperial"/>
            </a:endParaRPr>
          </a:p>
          <a:p>
            <a:r>
              <a:rPr lang="en-US" sz="2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oehne"/>
              </a:rPr>
              <a:t>Between now and 2030, every single day, about 10,000 Baby Boomers will turn 65.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nyt-imperial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nyt-imperial"/>
              </a:rPr>
              <a:t>Shift from </a:t>
            </a:r>
            <a:r>
              <a:rPr lang="en-US" sz="2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nyt-imperial"/>
              </a:rPr>
              <a:t>defined-benefit pensions to defined-contribution plans like 401(k)s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AA3570CE-870D-2FA5-0AA6-BCAFDC838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512" y="5745677"/>
            <a:ext cx="2017177" cy="8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9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E52F0-46CC-E3E9-DECC-C2677D795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644D8F-C4AD-A765-AB3C-9AFD06E5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Boomer Issues	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4807BB-F66A-E8D8-BD0F-FE0DFB619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52" y="1690688"/>
            <a:ext cx="10674096" cy="46547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nyt-imperial"/>
              </a:rPr>
              <a:t>Most seniors are worried about outliving their 401(k) balances</a:t>
            </a: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  <a:latin typeface="nyt-imperial"/>
            </a:endParaRPr>
          </a:p>
          <a:p>
            <a:r>
              <a:rPr lang="en-US" sz="2400" b="0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nyt-imperial"/>
              </a:rPr>
              <a:t>By 2050, there will be 85 million Americans 65 and over</a:t>
            </a: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  <a:latin typeface="nyt-imperial"/>
            </a:endParaRPr>
          </a:p>
          <a:p>
            <a:r>
              <a:rPr lang="en-US" sz="2400" b="0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nyt-imperial"/>
              </a:rPr>
              <a:t>Nineteen million of them will be 85 or older </a:t>
            </a:r>
          </a:p>
          <a:p>
            <a:endParaRPr lang="en-US" sz="2400" b="0" i="0" u="none" strike="noStrike" dirty="0">
              <a:solidFill>
                <a:schemeClr val="accent4">
                  <a:lumMod val="50000"/>
                </a:schemeClr>
              </a:solidFill>
              <a:effectLst/>
              <a:latin typeface="nyt-imperial"/>
            </a:endParaRPr>
          </a:p>
          <a:p>
            <a:r>
              <a:rPr lang="en-US" sz="2400" b="0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nyt-imperial"/>
              </a:rPr>
              <a:t>Already, the total cost of long-term care for the elderly is around half-a-trillion dollars every year</a:t>
            </a: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  <a:latin typeface="nyt-imperial"/>
            </a:endParaRP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nyt-imperial"/>
              </a:rPr>
              <a:t>1 in 2 Americans will need some form of long-term care after age 70</a:t>
            </a:r>
          </a:p>
          <a:p>
            <a:endParaRPr lang="en-US" sz="1800" dirty="0">
              <a:solidFill>
                <a:schemeClr val="accent4">
                  <a:lumMod val="50000"/>
                </a:schemeClr>
              </a:solidFill>
              <a:latin typeface="nyt-imperial"/>
            </a:endParaRP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72CDF1C1-9ECD-DFA7-CE21-3C2B110F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512" y="5745677"/>
            <a:ext cx="2017177" cy="8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7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374BD-A292-B87D-C92E-0DF8372ED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365FA-BFE7-C5B7-0340-51707263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44" y="2385949"/>
            <a:ext cx="10116312" cy="152768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Let’s Look at the 2024 Planning and Progress Survey</a:t>
            </a: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5CFE75A9-1547-FE7B-2395-50D93911C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512" y="5745677"/>
            <a:ext cx="2017177" cy="8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EF101-35DA-D533-2445-A01E27A75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7DFCD5-6DE0-0367-0BBB-F0890D85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accent1"/>
                </a:solidFill>
              </a:rPr>
              <a:t>Real Stories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1D5026-527C-3F9D-1EBD-AC15BB705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008"/>
            <a:ext cx="10515600" cy="4654776"/>
          </a:xfrm>
        </p:spPr>
        <p:txBody>
          <a:bodyPr>
            <a:normAutofit fontScale="70000" lnSpcReduction="20000"/>
          </a:bodyPr>
          <a:lstStyle/>
          <a:p>
            <a:r>
              <a:rPr lang="en-US" sz="32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oehne"/>
              </a:rPr>
              <a:t>The New York Times series called "Dying Broke" looks at the financial and emotional consequences of inadequate long-term care, a circumstance that often leaves middle-class Americans in financial ruin.</a:t>
            </a:r>
          </a:p>
          <a:p>
            <a:endParaRPr lang="en-US" sz="3200" b="0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Soehne"/>
            </a:endParaRPr>
          </a:p>
          <a:p>
            <a:r>
              <a:rPr lang="en-US" sz="32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oehne"/>
              </a:rPr>
              <a:t>The series profiles people who have had to spend down their life savings to qualify for government help, and it reveals a largely broken private insurance market.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Soehne"/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oehne"/>
              </a:rPr>
              <a:t>The US has no system for providing long term care like other nations.</a:t>
            </a:r>
          </a:p>
          <a:p>
            <a:endParaRPr lang="en-US" sz="3200" b="0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Soehne"/>
            </a:endParaRPr>
          </a:p>
          <a:p>
            <a:r>
              <a:rPr lang="en-US" sz="32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nyt-cheltenham"/>
              </a:rPr>
              <a:t>The United States has no coherent system for providing long-term care, leading many who are aging to struggle to stay independent or to rely on a patchwork of solutions. The United States has no coherent system for providing long-term care, leading many who are aging to struggle to stay independent or to rely on a patchwork of solutions.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7ECEF5E9-9F59-AAF5-B4F6-DF46B7D22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512" y="5745677"/>
            <a:ext cx="2017177" cy="8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8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DC315-CA28-F578-0D16-4353A3B8B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8ACBD6-5B13-2F9B-4188-D25A022C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accent1"/>
                </a:solidFill>
              </a:rPr>
              <a:t>Cognitive Decline on the Rise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ED35F47-6B5C-86D6-DD54-DD0EFE1D7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52" y="1690688"/>
            <a:ext cx="10674096" cy="465477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nyt-imperial"/>
              </a:rPr>
              <a:t>The need for memory care is on the rise</a:t>
            </a:r>
          </a:p>
          <a:p>
            <a:endParaRPr lang="en-US" sz="1800" dirty="0">
              <a:solidFill>
                <a:schemeClr val="accent4">
                  <a:lumMod val="50000"/>
                </a:schemeClr>
              </a:solidFill>
              <a:latin typeface="nyt-imperial"/>
            </a:endParaRPr>
          </a:p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nyt-imperial"/>
              </a:rPr>
              <a:t>In January 2025, a peer reviewed study was published in Nature Magazine that studied the lifetime risk of dementia in participants from age 55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  <a:latin typeface="nyt-imperial"/>
              </a:rPr>
              <a:t>yers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nyt-imperial"/>
              </a:rPr>
              <a:t> to 95.  the researchers applied lifetime risk estimates to US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  <a:latin typeface="nyt-imperial"/>
              </a:rPr>
              <a:t>Cencus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nyt-imperial"/>
              </a:rPr>
              <a:t> projections to evaluate the annual number of dementia cases from 2020 to 2060.</a:t>
            </a:r>
          </a:p>
          <a:p>
            <a:endParaRPr lang="en-US" sz="1800" dirty="0">
              <a:solidFill>
                <a:schemeClr val="accent4">
                  <a:lumMod val="50000"/>
                </a:schemeClr>
              </a:solidFill>
              <a:latin typeface="nyt-imperial"/>
            </a:endParaRPr>
          </a:p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nyt-imperial"/>
              </a:rPr>
              <a:t>They found that the lifetime risk of dementia after age 55 is 42%</a:t>
            </a:r>
          </a:p>
          <a:p>
            <a:endParaRPr lang="en-US" sz="1800" dirty="0">
              <a:solidFill>
                <a:schemeClr val="accent4">
                  <a:lumMod val="50000"/>
                </a:schemeClr>
              </a:solidFill>
              <a:latin typeface="nyt-imperial"/>
            </a:endParaRPr>
          </a:p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nyt-imperial"/>
              </a:rPr>
              <a:t>The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  <a:latin typeface="nyt-imperial"/>
              </a:rPr>
              <a:t>numbr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nyt-imperial"/>
              </a:rPr>
              <a:t> of US adults who will develop dementia each year was projected to increase from 514,000 in 2020 to approximately 1 million in 2060.</a:t>
            </a: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11C53607-8A72-20C0-0769-1C46922CF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512" y="5745677"/>
            <a:ext cx="2017177" cy="8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5137C-EC24-D56C-299C-EC40E19F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STRATEGIES AND MINDSETS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3128E-2763-B1C6-A9AD-A16C13E23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Proactively plan to qualify for Medicaid </a:t>
            </a: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Irrevocable Trusts</a:t>
            </a:r>
          </a:p>
          <a:p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Established pattern of giving</a:t>
            </a:r>
          </a:p>
          <a:p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Reasons people give and/or are charitably inclined</a:t>
            </a: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Address concerns of potential donors; determine motivation and</a:t>
            </a: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 compassionate. </a:t>
            </a:r>
          </a:p>
        </p:txBody>
      </p:sp>
    </p:spTree>
    <p:extLst>
      <p:ext uri="{BB962C8B-B14F-4D97-AF65-F5344CB8AC3E}">
        <p14:creationId xmlns:p14="http://schemas.microsoft.com/office/powerpoint/2010/main" val="328629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31AD-A416-AA04-F9FD-970A1DB0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Improving Cognitive Outcomes through Lifestyle Interventions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BDB25-93BA-0389-1C67-656EA0E9A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THE NEURO PLAN​</a:t>
            </a:r>
            <a:endParaRPr lang="en-US" b="0" i="0" u="none" strike="noStrike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 rtl="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By Drs. Ayesha and Dean </a:t>
            </a:r>
            <a:r>
              <a:rPr lang="en-US" sz="1800" b="0" i="0" u="none" strike="noStrike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Shearzi</a:t>
            </a:r>
            <a:r>
              <a:rPr lang="en-US" sz="18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u="none" strike="noStrike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 rtl="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5  things you can do to reverse and prevent Alzheimer's and other cognitive impairment based on SCIENCE​</a:t>
            </a:r>
            <a:endParaRPr lang="en-US" b="0" i="0" u="none" strike="noStrike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 rtl="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N – Nutrition​</a:t>
            </a:r>
            <a:endParaRPr lang="en-US" b="0" i="0" u="none" strike="noStrike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 rtl="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E – </a:t>
            </a:r>
            <a:r>
              <a:rPr lang="en-US" sz="1800" b="0" i="0" u="none" strike="noStrike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Exersice</a:t>
            </a:r>
            <a:r>
              <a:rPr lang="en-US" sz="18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u="none" strike="noStrike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 rtl="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U – Unwind – Stress Management​</a:t>
            </a:r>
            <a:endParaRPr lang="en-US" b="0" i="0" u="none" strike="noStrike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 rtl="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R – Restore – Sleep​</a:t>
            </a:r>
            <a:endParaRPr lang="en-US" b="0" i="0" u="none" strike="noStrike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 rtl="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O – Optimize – Engage in social engagement, mental activity, movement, art, and other activities that keep your neurons firing! ​</a:t>
            </a:r>
            <a:endParaRPr lang="en-US" b="0" i="0" u="none" strike="noStrike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2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D2BAF-94F4-0782-EBAA-62CCAA736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A010AD-8024-2D86-861E-A3D492C4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44" y="2385949"/>
            <a:ext cx="10116312" cy="152768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chemeClr val="accent1"/>
                </a:solidFill>
              </a:rPr>
              <a:t>Questions?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220DDE53-FFAD-680D-D072-422B3A18C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512" y="5745677"/>
            <a:ext cx="2017177" cy="8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838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4463</TotalTime>
  <Words>623</Words>
  <Application>Microsoft Macintosh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Angsana New</vt:lpstr>
      <vt:lpstr>Aptos</vt:lpstr>
      <vt:lpstr>Aptos Display</vt:lpstr>
      <vt:lpstr>Arial</vt:lpstr>
      <vt:lpstr>Calibri</vt:lpstr>
      <vt:lpstr>nyt-cheltenham</vt:lpstr>
      <vt:lpstr>nyt-imperial</vt:lpstr>
      <vt:lpstr>Soehne</vt:lpstr>
      <vt:lpstr>Custom Design</vt:lpstr>
      <vt:lpstr>Dying Broke</vt:lpstr>
      <vt:lpstr>The Big Boomer Wealth Transfer</vt:lpstr>
      <vt:lpstr>Boomer Issues </vt:lpstr>
      <vt:lpstr>Let’s Look at the 2024 Planning and Progress Survey</vt:lpstr>
      <vt:lpstr>Real Stories</vt:lpstr>
      <vt:lpstr>Cognitive Decline on the Rise</vt:lpstr>
      <vt:lpstr>STRATEGIES AND MINDSETS</vt:lpstr>
      <vt:lpstr>Improving Cognitive Outcomes through Lifestyle Interventions </vt:lpstr>
      <vt:lpstr>Questions?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Judi Cowart</dc:creator>
  <cp:lastModifiedBy>Judi Cowart</cp:lastModifiedBy>
  <cp:revision>4</cp:revision>
  <dcterms:created xsi:type="dcterms:W3CDTF">2025-02-07T15:10:09Z</dcterms:created>
  <dcterms:modified xsi:type="dcterms:W3CDTF">2025-02-13T12:16:04Z</dcterms:modified>
</cp:coreProperties>
</file>