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75" r:id="rId4"/>
    <p:sldId id="276" r:id="rId5"/>
    <p:sldId id="277" r:id="rId6"/>
    <p:sldId id="269" r:id="rId7"/>
    <p:sldId id="259" r:id="rId8"/>
    <p:sldId id="268" r:id="rId9"/>
    <p:sldId id="260" r:id="rId10"/>
    <p:sldId id="261" r:id="rId11"/>
    <p:sldId id="27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notesMaster" Target="notesMasters/notesMaster1.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tableStyles" Target="tableStyles.xml" Id="rId17" /><Relationship Type="http://schemas.openxmlformats.org/officeDocument/2006/relationships/slide" Target="slides/slide1.xml" Id="rId2" /><Relationship Type="http://schemas.openxmlformats.org/officeDocument/2006/relationships/theme" Target="theme/theme1.xml" Id="rId16"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viewProps" Target="viewProps.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presProps" Target="presProps.xml" Id="rId14" /><Relationship Type="http://schemas.openxmlformats.org/officeDocument/2006/relationships/customXml" Target="/customXML/item.xml" Id="imanage.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1DDF3-72D3-42D4-98B7-5E88DCB898BA}" type="datetimeFigureOut">
              <a:rPr lang="en-US" smtClean="0"/>
              <a:pPr/>
              <a:t>2/12/2025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1A0B4-009E-4AF6-A9A9-44C1BE65E3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B57D57-522D-4901-BC51-84651D9C526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4808C7-96A3-4637-A365-6D3727DC934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778CBC-C5E9-4A11-A4F6-B785DFFE41E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B57CCC-68BF-4AB3-8C75-E3690E070E7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A11153-B7F3-43D9-8BBE-D13A2731040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8D0ECF-8668-4698-B1C8-44AE6E0BDCDC}"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8F98C20-BEA9-4AA0-BCA1-588C31D2746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11B0465-710A-494A-8A45-57F4FB4AF30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026A366-0537-4CCB-B4A8-A0E518129BD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8961D0-336E-41F6-BDED-3F0D71A582D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E5C345-F5B0-4100-94D9-BBFD1DCD05A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413147EE-4295-4A42-937D-C7511A92D01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905000"/>
            <a:ext cx="8382000" cy="1470025"/>
          </a:xfrm>
        </p:spPr>
        <p:txBody>
          <a:bodyPr/>
          <a:lstStyle/>
          <a:p>
            <a:pPr eaLnBrk="1" hangingPunct="1"/>
            <a:r>
              <a:rPr lang="en-US" sz="2800" i="1" dirty="0"/>
              <a:t>Inside the Client Conference</a:t>
            </a:r>
            <a:br>
              <a:rPr lang="en-US" sz="2000" i="1" dirty="0"/>
            </a:br>
            <a:r>
              <a:rPr lang="en-US" sz="2000" dirty="0"/>
              <a:t>The Possibilities and Pitfalls of Client Giving Decisions</a:t>
            </a:r>
            <a:endParaRPr lang="en-US" sz="2000" i="1" dirty="0">
              <a:latin typeface="Times New Roman" pitchFamily="18" charset="0"/>
            </a:endParaRPr>
          </a:p>
        </p:txBody>
      </p:sp>
      <p:sp>
        <p:nvSpPr>
          <p:cNvPr id="2053" name="Line 6"/>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2054" name="Line 7"/>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2055" name="Text Box 8"/>
          <p:cNvSpPr txBox="1">
            <a:spLocks noChangeArrowheads="1"/>
          </p:cNvSpPr>
          <p:nvPr/>
        </p:nvSpPr>
        <p:spPr bwMode="auto">
          <a:xfrm>
            <a:off x="2227155" y="3810000"/>
            <a:ext cx="4750018" cy="2139047"/>
          </a:xfrm>
          <a:prstGeom prst="rect">
            <a:avLst/>
          </a:prstGeom>
          <a:noFill/>
          <a:ln w="9525">
            <a:noFill/>
            <a:miter lim="800000"/>
            <a:headEnd/>
            <a:tailEnd/>
          </a:ln>
        </p:spPr>
        <p:txBody>
          <a:bodyPr wrap="none">
            <a:spAutoFit/>
          </a:bodyPr>
          <a:lstStyle/>
          <a:p>
            <a:pPr algn="ctr"/>
            <a:r>
              <a:rPr lang="en-US" dirty="0">
                <a:latin typeface="+mj-lt"/>
              </a:rPr>
              <a:t>Planned Giving Counsel of Northeast Florida</a:t>
            </a:r>
            <a:endParaRPr lang="en-US" dirty="0">
              <a:latin typeface="Arial" charset="0"/>
            </a:endParaRPr>
          </a:p>
          <a:p>
            <a:pPr algn="ctr"/>
            <a:r>
              <a:rPr lang="en-US" sz="1600" dirty="0">
                <a:latin typeface="+mj-lt"/>
              </a:rPr>
              <a:t>February 13, 2025</a:t>
            </a:r>
          </a:p>
          <a:p>
            <a:pPr algn="ctr"/>
            <a:endParaRPr lang="en-US" dirty="0">
              <a:latin typeface="+mj-lt"/>
            </a:endParaRPr>
          </a:p>
          <a:p>
            <a:pPr algn="ctr"/>
            <a:endParaRPr lang="en-US" dirty="0">
              <a:latin typeface="+mj-lt"/>
            </a:endParaRPr>
          </a:p>
          <a:p>
            <a:pPr algn="ctr"/>
            <a:r>
              <a:rPr lang="en-US" sz="1500" dirty="0">
                <a:latin typeface="+mj-lt"/>
              </a:rPr>
              <a:t>Clay B. Tousey III</a:t>
            </a:r>
          </a:p>
          <a:p>
            <a:pPr algn="ctr"/>
            <a:r>
              <a:rPr lang="en-US" sz="1500" dirty="0">
                <a:latin typeface="+mj-lt"/>
              </a:rPr>
              <a:t>Fisher, Tousey, Leas &amp; Ball</a:t>
            </a:r>
          </a:p>
          <a:p>
            <a:pPr algn="ctr"/>
            <a:r>
              <a:rPr lang="en-US" sz="1500" dirty="0">
                <a:latin typeface="+mj-lt"/>
              </a:rPr>
              <a:t>904-356-2600</a:t>
            </a:r>
          </a:p>
          <a:p>
            <a:pPr algn="ctr"/>
            <a:endParaRPr lang="en-US" dirty="0">
              <a:latin typeface="Arial" charset="0"/>
            </a:endParaRPr>
          </a:p>
        </p:txBody>
      </p:sp>
      <p:pic>
        <p:nvPicPr>
          <p:cNvPr id="5" name="Picture 4" descr="A blue and black logo">
            <a:extLst>
              <a:ext uri="{FF2B5EF4-FFF2-40B4-BE49-F238E27FC236}">
                <a16:creationId xmlns:a16="http://schemas.microsoft.com/office/drawing/2014/main" id="{D9DF59FA-54A0-A49F-19B3-4D4B4154B1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533400" y="1295400"/>
            <a:ext cx="8229600" cy="762000"/>
          </a:xfrm>
        </p:spPr>
        <p:txBody>
          <a:bodyPr/>
          <a:lstStyle/>
          <a:p>
            <a:pPr algn="ctr" eaLnBrk="1" hangingPunct="1">
              <a:buFontTx/>
              <a:buNone/>
            </a:pPr>
            <a:r>
              <a:rPr lang="en-US" sz="2800" i="1" dirty="0"/>
              <a:t>And what about the life insurance?</a:t>
            </a:r>
          </a:p>
        </p:txBody>
      </p:sp>
      <p:sp>
        <p:nvSpPr>
          <p:cNvPr id="3077"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3078"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39" name="TextBox 38"/>
          <p:cNvSpPr txBox="1"/>
          <p:nvPr/>
        </p:nvSpPr>
        <p:spPr>
          <a:xfrm>
            <a:off x="685800" y="2286000"/>
            <a:ext cx="8001000" cy="2862322"/>
          </a:xfrm>
          <a:prstGeom prst="rect">
            <a:avLst/>
          </a:prstGeom>
          <a:noFill/>
        </p:spPr>
        <p:txBody>
          <a:bodyPr wrap="square" rtlCol="0">
            <a:spAutoFit/>
          </a:bodyPr>
          <a:lstStyle/>
          <a:p>
            <a:pPr>
              <a:buFont typeface="Arial" pitchFamily="34" charset="0"/>
              <a:buChar char="•"/>
            </a:pPr>
            <a:r>
              <a:rPr lang="en-US" dirty="0">
                <a:latin typeface="+mj-lt"/>
              </a:rPr>
              <a:t> Did Grace have life insurance?  #1 asset that is totally just forgotten later in life. What is she planning to do with it (once she remembers she has it…), since “the kids will be okay” and its “windfall” anyway?</a:t>
            </a:r>
          </a:p>
          <a:p>
            <a:pPr>
              <a:buFont typeface="Arial" pitchFamily="34" charset="0"/>
              <a:buChar char="•"/>
            </a:pPr>
            <a:endParaRPr lang="en-US" dirty="0">
              <a:latin typeface="+mj-lt"/>
            </a:endParaRPr>
          </a:p>
          <a:p>
            <a:pPr>
              <a:buFont typeface="Arial" pitchFamily="34" charset="0"/>
              <a:buChar char="•"/>
            </a:pPr>
            <a:r>
              <a:rPr lang="en-US" dirty="0">
                <a:latin typeface="+mj-lt"/>
              </a:rPr>
              <a:t> No estate taxes does not mean no use for life insurance, particularly for donors that see this as “extra” or “bonus” inheritance at this point.</a:t>
            </a:r>
          </a:p>
          <a:p>
            <a:pPr>
              <a:buFont typeface="Arial" pitchFamily="34" charset="0"/>
              <a:buChar char="•"/>
            </a:pPr>
            <a:endParaRPr lang="en-US" dirty="0">
              <a:latin typeface="+mj-lt"/>
            </a:endParaRPr>
          </a:p>
          <a:p>
            <a:pPr>
              <a:buFont typeface="Arial" pitchFamily="34" charset="0"/>
              <a:buChar char="•"/>
            </a:pPr>
            <a:r>
              <a:rPr lang="en-US" dirty="0">
                <a:latin typeface="+mj-lt"/>
              </a:rPr>
              <a:t> Larger donors also use life insurance as an “early mortality bridge” for accelerated gifts to charity that diminish inheritances available to non-charitable beneficiaries.</a:t>
            </a:r>
          </a:p>
        </p:txBody>
      </p:sp>
      <p:pic>
        <p:nvPicPr>
          <p:cNvPr id="4" name="Picture 3" descr="A blue and black logo">
            <a:extLst>
              <a:ext uri="{FF2B5EF4-FFF2-40B4-BE49-F238E27FC236}">
                <a16:creationId xmlns:a16="http://schemas.microsoft.com/office/drawing/2014/main" id="{D5E83B89-CC0D-BC87-07F8-17A90F7E2D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lang="en-US" sz="2800" i="1" kern="0" noProof="0" dirty="0">
                <a:latin typeface="+mn-lt"/>
              </a:rPr>
              <a:t>We left Grace back in the room again..</a:t>
            </a:r>
            <a:endParaRPr kumimoji="0" lang="en-US" sz="2800" b="0" i="1" u="none" strike="noStrike" kern="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2"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3"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4" name="TextBox 13"/>
          <p:cNvSpPr txBox="1"/>
          <p:nvPr/>
        </p:nvSpPr>
        <p:spPr>
          <a:xfrm>
            <a:off x="685800" y="1981200"/>
            <a:ext cx="8001000" cy="4247317"/>
          </a:xfrm>
          <a:prstGeom prst="rect">
            <a:avLst/>
          </a:prstGeom>
          <a:noFill/>
        </p:spPr>
        <p:txBody>
          <a:bodyPr wrap="square" rtlCol="0">
            <a:spAutoFit/>
          </a:bodyPr>
          <a:lstStyle/>
          <a:p>
            <a:pPr algn="just">
              <a:buFont typeface="Arial" pitchFamily="34" charset="0"/>
              <a:buChar char="•"/>
            </a:pPr>
            <a:r>
              <a:rPr lang="en-US" dirty="0">
                <a:latin typeface="+mj-lt"/>
              </a:rPr>
              <a:t> What really and truly excites them about giving, and giving to your organization?</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What uses do they anticipate for the gift, and how strict of limits do they </a:t>
            </a:r>
            <a:r>
              <a:rPr lang="en-US" b="1" u="sng" dirty="0">
                <a:latin typeface="+mj-lt"/>
              </a:rPr>
              <a:t>really</a:t>
            </a:r>
            <a:r>
              <a:rPr lang="en-US" dirty="0">
                <a:latin typeface="+mj-lt"/>
              </a:rPr>
              <a:t> want to place on the gift?</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Why give it later instead of now, or now instead of later?</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 Actual mistakes seen recently:</a:t>
            </a:r>
          </a:p>
          <a:p>
            <a:pPr lvl="1" algn="just">
              <a:buFont typeface="Arial" pitchFamily="34" charset="0"/>
              <a:buChar char="•"/>
            </a:pPr>
            <a:r>
              <a:rPr lang="en-US" dirty="0">
                <a:latin typeface="+mj-lt"/>
              </a:rPr>
              <a:t> Giving to an organization that no longer exists.</a:t>
            </a:r>
          </a:p>
          <a:p>
            <a:pPr lvl="1" algn="just">
              <a:buFont typeface="Arial" pitchFamily="34" charset="0"/>
              <a:buChar char="•"/>
            </a:pPr>
            <a:r>
              <a:rPr lang="en-US" dirty="0">
                <a:latin typeface="+mj-lt"/>
              </a:rPr>
              <a:t> Giving to an organization with a changed mission.</a:t>
            </a:r>
          </a:p>
          <a:p>
            <a:pPr lvl="1" algn="just">
              <a:buFont typeface="Arial" pitchFamily="34" charset="0"/>
              <a:buChar char="•"/>
            </a:pPr>
            <a:r>
              <a:rPr lang="en-US" dirty="0">
                <a:latin typeface="+mj-lt"/>
              </a:rPr>
              <a:t> Giving to the national organization rather than the local chapter, and vice-versa.</a:t>
            </a:r>
          </a:p>
          <a:p>
            <a:pPr lvl="1" algn="just">
              <a:buFont typeface="Arial" pitchFamily="34" charset="0"/>
              <a:buChar char="•"/>
            </a:pPr>
            <a:r>
              <a:rPr lang="en-US" dirty="0">
                <a:latin typeface="+mj-lt"/>
              </a:rPr>
              <a:t> Giving with unnecessary economic strings attached.</a:t>
            </a:r>
          </a:p>
          <a:p>
            <a:pPr lvl="1" algn="just">
              <a:buFont typeface="Arial" pitchFamily="34" charset="0"/>
              <a:buChar char="•"/>
            </a:pPr>
            <a:r>
              <a:rPr lang="en-US" dirty="0">
                <a:latin typeface="+mj-lt"/>
              </a:rPr>
              <a:t> Giving with unnecessary practical strings attached.</a:t>
            </a:r>
          </a:p>
        </p:txBody>
      </p:sp>
      <p:pic>
        <p:nvPicPr>
          <p:cNvPr id="2" name="Picture 1" descr="A blue and black logo">
            <a:extLst>
              <a:ext uri="{FF2B5EF4-FFF2-40B4-BE49-F238E27FC236}">
                <a16:creationId xmlns:a16="http://schemas.microsoft.com/office/drawing/2014/main" id="{8AE49DDD-46AC-FB6C-2226-FBB53407BF9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extLst>
      <p:ext uri="{BB962C8B-B14F-4D97-AF65-F5344CB8AC3E}">
        <p14:creationId xmlns:p14="http://schemas.microsoft.com/office/powerpoint/2010/main" val="872948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800" b="0" i="1" u="none" strike="noStrike" kern="0" cap="none" spc="0" normalizeH="0" baseline="0" noProof="0" dirty="0">
                <a:ln>
                  <a:noFill/>
                </a:ln>
                <a:solidFill>
                  <a:schemeClr val="tx1"/>
                </a:solidFill>
                <a:effectLst/>
                <a:uLnTx/>
                <a:uFillTx/>
                <a:latin typeface="+mn-lt"/>
                <a:ea typeface="+mn-ea"/>
                <a:cs typeface="+mn-cs"/>
              </a:rPr>
              <a:t>Who is in the room?</a:t>
            </a: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2"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3"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4" name="TextBox 13"/>
          <p:cNvSpPr txBox="1"/>
          <p:nvPr/>
        </p:nvSpPr>
        <p:spPr>
          <a:xfrm>
            <a:off x="685800" y="1981200"/>
            <a:ext cx="8001000" cy="4801314"/>
          </a:xfrm>
          <a:prstGeom prst="rect">
            <a:avLst/>
          </a:prstGeom>
          <a:noFill/>
        </p:spPr>
        <p:txBody>
          <a:bodyPr wrap="square" rtlCol="0">
            <a:spAutoFit/>
          </a:bodyPr>
          <a:lstStyle/>
          <a:p>
            <a:pPr algn="just">
              <a:buFont typeface="Arial" pitchFamily="34" charset="0"/>
              <a:buChar char="•"/>
            </a:pPr>
            <a:r>
              <a:rPr lang="en-US" dirty="0">
                <a:latin typeface="+mj-lt"/>
              </a:rPr>
              <a:t> Increase in the estate tax exemption has often left “exotic” charitable planning to the “ultra-high net worth” clients – CLATs, CLUTS, CRATs, CRUTS, NIMCRUTs, NIMCRATs, FLIP NIMCRUTs, FLIP NIMCRATs..</a:t>
            </a:r>
          </a:p>
          <a:p>
            <a:pPr algn="just">
              <a:buFont typeface="Arial" pitchFamily="34" charset="0"/>
              <a:buChar char="•"/>
            </a:pPr>
            <a:r>
              <a:rPr lang="en-US" dirty="0">
                <a:latin typeface="+mj-lt"/>
              </a:rPr>
              <a:t> Ultra-high net worth clients have plenty of advisors (but they do value personal relationships and connections)</a:t>
            </a:r>
          </a:p>
          <a:p>
            <a:pPr algn="just">
              <a:buFont typeface="Arial" pitchFamily="34" charset="0"/>
              <a:buChar char="•"/>
            </a:pPr>
            <a:r>
              <a:rPr lang="en-US" dirty="0">
                <a:latin typeface="+mj-lt"/>
              </a:rPr>
              <a:t> Atypical income events – especially ordinary income, rather than capital gains</a:t>
            </a:r>
          </a:p>
          <a:p>
            <a:pPr algn="just"/>
            <a:endParaRPr lang="en-US" dirty="0">
              <a:latin typeface="+mj-lt"/>
            </a:endParaRPr>
          </a:p>
          <a:p>
            <a:pPr algn="just">
              <a:buFont typeface="Arial" pitchFamily="34" charset="0"/>
              <a:buChar char="•"/>
            </a:pPr>
            <a:r>
              <a:rPr lang="en-US" dirty="0">
                <a:latin typeface="+mj-lt"/>
              </a:rPr>
              <a:t> The most value-add is still with the “regular wealthy” or “middle class wealth”</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 Grace the Giver’s Assets:</a:t>
            </a:r>
          </a:p>
          <a:p>
            <a:pPr lvl="1" algn="just">
              <a:buFont typeface="Arial" pitchFamily="34" charset="0"/>
              <a:buChar char="•"/>
            </a:pPr>
            <a:r>
              <a:rPr lang="en-US" dirty="0">
                <a:latin typeface="+mj-lt"/>
              </a:rPr>
              <a:t> $1,000,000 House</a:t>
            </a:r>
          </a:p>
          <a:p>
            <a:pPr lvl="1" algn="just">
              <a:buFont typeface="Arial" pitchFamily="34" charset="0"/>
              <a:buChar char="•"/>
            </a:pPr>
            <a:r>
              <a:rPr lang="en-US" dirty="0">
                <a:latin typeface="+mj-lt"/>
              </a:rPr>
              <a:t> $600,000 IRA</a:t>
            </a:r>
          </a:p>
          <a:p>
            <a:pPr lvl="1" algn="just">
              <a:buFont typeface="Arial" pitchFamily="34" charset="0"/>
              <a:buChar char="•"/>
            </a:pPr>
            <a:r>
              <a:rPr lang="en-US" dirty="0">
                <a:latin typeface="+mj-lt"/>
              </a:rPr>
              <a:t> $200,000 Checking, Savings and Non-IRA Investment Accounts</a:t>
            </a:r>
          </a:p>
          <a:p>
            <a:pPr algn="just">
              <a:buFont typeface="Arial" pitchFamily="34" charset="0"/>
              <a:buChar char="•"/>
            </a:pPr>
            <a:endParaRPr lang="en-US" dirty="0">
              <a:latin typeface="+mj-lt"/>
            </a:endParaRPr>
          </a:p>
          <a:p>
            <a:pPr algn="just"/>
            <a:endParaRPr lang="en-US" dirty="0">
              <a:latin typeface="+mj-lt"/>
            </a:endParaRPr>
          </a:p>
        </p:txBody>
      </p:sp>
      <p:pic>
        <p:nvPicPr>
          <p:cNvPr id="2" name="Picture 1" descr="A blue and black logo">
            <a:extLst>
              <a:ext uri="{FF2B5EF4-FFF2-40B4-BE49-F238E27FC236}">
                <a16:creationId xmlns:a16="http://schemas.microsoft.com/office/drawing/2014/main" id="{EF6948C6-5792-BAAF-67D3-C3AC64590D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800" b="0" i="1" u="none" strike="noStrike" kern="0" cap="none" spc="0" normalizeH="0" baseline="0" noProof="0" dirty="0">
                <a:ln>
                  <a:noFill/>
                </a:ln>
                <a:solidFill>
                  <a:schemeClr val="tx1"/>
                </a:solidFill>
                <a:effectLst/>
                <a:uLnTx/>
                <a:uFillTx/>
                <a:latin typeface="+mn-lt"/>
                <a:ea typeface="+mn-ea"/>
                <a:cs typeface="+mn-cs"/>
              </a:rPr>
              <a:t>How does</a:t>
            </a:r>
            <a:r>
              <a:rPr kumimoji="0" lang="en-US" sz="2800" b="0" i="1" u="none" strike="noStrike" kern="0" cap="none" spc="0" normalizeH="0" noProof="0" dirty="0">
                <a:ln>
                  <a:noFill/>
                </a:ln>
                <a:solidFill>
                  <a:schemeClr val="tx1"/>
                </a:solidFill>
                <a:effectLst/>
                <a:uLnTx/>
                <a:uFillTx/>
                <a:latin typeface="+mn-lt"/>
                <a:ea typeface="+mn-ea"/>
                <a:cs typeface="+mn-cs"/>
              </a:rPr>
              <a:t> Grace give</a:t>
            </a:r>
            <a:r>
              <a:rPr kumimoji="0" lang="en-US" sz="2800" b="0" i="1" u="none" strike="noStrike" kern="0" cap="none" spc="0" normalizeH="0" baseline="0" noProof="0" dirty="0">
                <a:ln>
                  <a:noFill/>
                </a:ln>
                <a:solidFill>
                  <a:schemeClr val="tx1"/>
                </a:solidFill>
                <a:effectLst/>
                <a:uLnTx/>
                <a:uFillTx/>
                <a:latin typeface="+mn-lt"/>
                <a:ea typeface="+mn-ea"/>
                <a:cs typeface="+mn-cs"/>
              </a:rPr>
              <a:t>?</a:t>
            </a: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2"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3"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4" name="TextBox 13"/>
          <p:cNvSpPr txBox="1"/>
          <p:nvPr/>
        </p:nvSpPr>
        <p:spPr>
          <a:xfrm>
            <a:off x="685800" y="1981200"/>
            <a:ext cx="8001000" cy="2215991"/>
          </a:xfrm>
          <a:prstGeom prst="rect">
            <a:avLst/>
          </a:prstGeom>
          <a:noFill/>
        </p:spPr>
        <p:txBody>
          <a:bodyPr wrap="square" rtlCol="0">
            <a:spAutoFit/>
          </a:bodyPr>
          <a:lstStyle/>
          <a:p>
            <a:pPr algn="just"/>
            <a:r>
              <a:rPr lang="en-US" sz="9600" dirty="0">
                <a:latin typeface="+mj-lt"/>
              </a:rPr>
              <a:t>#1 – Her Will </a:t>
            </a:r>
          </a:p>
          <a:p>
            <a:pPr algn="just"/>
            <a:r>
              <a:rPr lang="en-US" sz="2400" dirty="0">
                <a:latin typeface="+mj-lt"/>
              </a:rPr>
              <a:t>(or yes, her revocable trust, as a will substitute)</a:t>
            </a:r>
          </a:p>
          <a:p>
            <a:pPr algn="just"/>
            <a:endParaRPr lang="en-US" dirty="0">
              <a:latin typeface="+mj-lt"/>
            </a:endParaRPr>
          </a:p>
        </p:txBody>
      </p:sp>
      <p:pic>
        <p:nvPicPr>
          <p:cNvPr id="2" name="Picture 1" descr="A blue and black logo">
            <a:extLst>
              <a:ext uri="{FF2B5EF4-FFF2-40B4-BE49-F238E27FC236}">
                <a16:creationId xmlns:a16="http://schemas.microsoft.com/office/drawing/2014/main" id="{FA9A9DFF-5318-09F9-F926-89ED39D0D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extLst>
      <p:ext uri="{BB962C8B-B14F-4D97-AF65-F5344CB8AC3E}">
        <p14:creationId xmlns:p14="http://schemas.microsoft.com/office/powerpoint/2010/main" val="435282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800" b="0" i="1" u="none" strike="noStrike" kern="0" cap="none" spc="0" normalizeH="0" baseline="0" noProof="0" dirty="0">
                <a:ln>
                  <a:noFill/>
                </a:ln>
                <a:solidFill>
                  <a:schemeClr val="tx1"/>
                </a:solidFill>
                <a:effectLst/>
                <a:uLnTx/>
                <a:uFillTx/>
                <a:latin typeface="+mn-lt"/>
                <a:ea typeface="+mn-ea"/>
                <a:cs typeface="+mn-cs"/>
              </a:rPr>
              <a:t>How does</a:t>
            </a:r>
            <a:r>
              <a:rPr kumimoji="0" lang="en-US" sz="2800" b="0" i="1" u="none" strike="noStrike" kern="0" cap="none" spc="0" normalizeH="0" noProof="0" dirty="0">
                <a:ln>
                  <a:noFill/>
                </a:ln>
                <a:solidFill>
                  <a:schemeClr val="tx1"/>
                </a:solidFill>
                <a:effectLst/>
                <a:uLnTx/>
                <a:uFillTx/>
                <a:latin typeface="+mn-lt"/>
                <a:ea typeface="+mn-ea"/>
                <a:cs typeface="+mn-cs"/>
              </a:rPr>
              <a:t> Grace give</a:t>
            </a:r>
            <a:r>
              <a:rPr kumimoji="0" lang="en-US" sz="2800" b="0" i="1" u="none" strike="noStrike" kern="0" cap="none" spc="0" normalizeH="0" baseline="0" noProof="0" dirty="0">
                <a:ln>
                  <a:noFill/>
                </a:ln>
                <a:solidFill>
                  <a:schemeClr val="tx1"/>
                </a:solidFill>
                <a:effectLst/>
                <a:uLnTx/>
                <a:uFillTx/>
                <a:latin typeface="+mn-lt"/>
                <a:ea typeface="+mn-ea"/>
                <a:cs typeface="+mn-cs"/>
              </a:rPr>
              <a:t>?</a:t>
            </a: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2"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3"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4" name="TextBox 13"/>
          <p:cNvSpPr txBox="1"/>
          <p:nvPr/>
        </p:nvSpPr>
        <p:spPr>
          <a:xfrm>
            <a:off x="685800" y="1981200"/>
            <a:ext cx="8001000" cy="1846659"/>
          </a:xfrm>
          <a:prstGeom prst="rect">
            <a:avLst/>
          </a:prstGeom>
          <a:noFill/>
        </p:spPr>
        <p:txBody>
          <a:bodyPr wrap="square" rtlCol="0">
            <a:spAutoFit/>
          </a:bodyPr>
          <a:lstStyle/>
          <a:p>
            <a:pPr algn="just"/>
            <a:r>
              <a:rPr lang="en-US" sz="9600" dirty="0">
                <a:latin typeface="+mj-lt"/>
              </a:rPr>
              <a:t>#2 – Her Will </a:t>
            </a:r>
          </a:p>
          <a:p>
            <a:pPr algn="just"/>
            <a:endParaRPr lang="en-US" dirty="0">
              <a:latin typeface="+mj-lt"/>
            </a:endParaRPr>
          </a:p>
        </p:txBody>
      </p:sp>
      <p:pic>
        <p:nvPicPr>
          <p:cNvPr id="2" name="Picture 1" descr="A blue and black logo">
            <a:extLst>
              <a:ext uri="{FF2B5EF4-FFF2-40B4-BE49-F238E27FC236}">
                <a16:creationId xmlns:a16="http://schemas.microsoft.com/office/drawing/2014/main" id="{A9BE3CA7-8F75-5A5E-40FC-E67CF4AEDF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extLst>
      <p:ext uri="{BB962C8B-B14F-4D97-AF65-F5344CB8AC3E}">
        <p14:creationId xmlns:p14="http://schemas.microsoft.com/office/powerpoint/2010/main" val="3007135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800" b="0" i="1" u="none" strike="noStrike" kern="0" cap="none" spc="0" normalizeH="0" baseline="0" noProof="0" dirty="0">
                <a:ln>
                  <a:noFill/>
                </a:ln>
                <a:solidFill>
                  <a:schemeClr val="tx1"/>
                </a:solidFill>
                <a:effectLst/>
                <a:uLnTx/>
                <a:uFillTx/>
                <a:latin typeface="+mn-lt"/>
                <a:ea typeface="+mn-ea"/>
                <a:cs typeface="+mn-cs"/>
              </a:rPr>
              <a:t>How does</a:t>
            </a:r>
            <a:r>
              <a:rPr kumimoji="0" lang="en-US" sz="2800" b="0" i="1" u="none" strike="noStrike" kern="0" cap="none" spc="0" normalizeH="0" noProof="0" dirty="0">
                <a:ln>
                  <a:noFill/>
                </a:ln>
                <a:solidFill>
                  <a:schemeClr val="tx1"/>
                </a:solidFill>
                <a:effectLst/>
                <a:uLnTx/>
                <a:uFillTx/>
                <a:latin typeface="+mn-lt"/>
                <a:ea typeface="+mn-ea"/>
                <a:cs typeface="+mn-cs"/>
              </a:rPr>
              <a:t> Grace give</a:t>
            </a:r>
            <a:r>
              <a:rPr kumimoji="0" lang="en-US" sz="2800" b="0" i="1" u="none" strike="noStrike" kern="0" cap="none" spc="0" normalizeH="0" baseline="0" noProof="0" dirty="0">
                <a:ln>
                  <a:noFill/>
                </a:ln>
                <a:solidFill>
                  <a:schemeClr val="tx1"/>
                </a:solidFill>
                <a:effectLst/>
                <a:uLnTx/>
                <a:uFillTx/>
                <a:latin typeface="+mn-lt"/>
                <a:ea typeface="+mn-ea"/>
                <a:cs typeface="+mn-cs"/>
              </a:rPr>
              <a:t>?</a:t>
            </a: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2"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3"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4" name="TextBox 13"/>
          <p:cNvSpPr txBox="1"/>
          <p:nvPr/>
        </p:nvSpPr>
        <p:spPr>
          <a:xfrm>
            <a:off x="685800" y="1981200"/>
            <a:ext cx="8001000" cy="1846659"/>
          </a:xfrm>
          <a:prstGeom prst="rect">
            <a:avLst/>
          </a:prstGeom>
          <a:noFill/>
        </p:spPr>
        <p:txBody>
          <a:bodyPr wrap="square" rtlCol="0">
            <a:spAutoFit/>
          </a:bodyPr>
          <a:lstStyle/>
          <a:p>
            <a:pPr algn="just"/>
            <a:r>
              <a:rPr lang="en-US" sz="9600" dirty="0">
                <a:latin typeface="+mj-lt"/>
              </a:rPr>
              <a:t>#3 – Her Will </a:t>
            </a:r>
          </a:p>
          <a:p>
            <a:pPr algn="just"/>
            <a:endParaRPr lang="en-US" dirty="0">
              <a:latin typeface="+mj-lt"/>
            </a:endParaRPr>
          </a:p>
        </p:txBody>
      </p:sp>
      <p:pic>
        <p:nvPicPr>
          <p:cNvPr id="2" name="Picture 1" descr="A blue and black logo">
            <a:extLst>
              <a:ext uri="{FF2B5EF4-FFF2-40B4-BE49-F238E27FC236}">
                <a16:creationId xmlns:a16="http://schemas.microsoft.com/office/drawing/2014/main" id="{C16D9CFF-C194-8363-2D40-C169A52E89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extLst>
      <p:ext uri="{BB962C8B-B14F-4D97-AF65-F5344CB8AC3E}">
        <p14:creationId xmlns:p14="http://schemas.microsoft.com/office/powerpoint/2010/main" val="1628703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800" b="0" i="1" u="none" strike="noStrike" kern="0" cap="none" spc="0" normalizeH="0" baseline="0" noProof="0" dirty="0">
                <a:ln>
                  <a:noFill/>
                </a:ln>
                <a:solidFill>
                  <a:schemeClr val="tx1"/>
                </a:solidFill>
                <a:effectLst/>
                <a:uLnTx/>
                <a:uFillTx/>
                <a:latin typeface="+mn-lt"/>
                <a:ea typeface="+mn-ea"/>
                <a:cs typeface="+mn-cs"/>
              </a:rPr>
              <a:t>The “Will Fallacy” and Ignoring</a:t>
            </a:r>
            <a:r>
              <a:rPr kumimoji="0" lang="en-US" sz="2800" b="0" i="1" u="none" strike="noStrike" kern="0" cap="none" spc="0" normalizeH="0" noProof="0" dirty="0">
                <a:ln>
                  <a:noFill/>
                </a:ln>
                <a:solidFill>
                  <a:schemeClr val="tx1"/>
                </a:solidFill>
                <a:effectLst/>
                <a:uLnTx/>
                <a:uFillTx/>
                <a:latin typeface="+mn-lt"/>
                <a:ea typeface="+mn-ea"/>
                <a:cs typeface="+mn-cs"/>
              </a:rPr>
              <a:t> the IRA</a:t>
            </a:r>
            <a:endParaRPr kumimoji="0" lang="en-US" sz="2800" b="0" i="1" u="none" strike="noStrike" kern="0" cap="none" spc="0" normalizeH="0" baseline="0" noProof="0" dirty="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1" u="none" strike="noStrike" kern="0" cap="none" spc="0" normalizeH="0" baseline="0" noProof="0" dirty="0">
              <a:ln>
                <a:noFill/>
              </a:ln>
              <a:solidFill>
                <a:schemeClr val="tx1"/>
              </a:solidFill>
              <a:effectLst/>
              <a:uLnTx/>
              <a:uFillTx/>
              <a:latin typeface="+mn-lt"/>
              <a:ea typeface="+mn-ea"/>
              <a:cs typeface="+mn-cs"/>
            </a:endParaRPr>
          </a:p>
        </p:txBody>
      </p:sp>
      <p:sp>
        <p:nvSpPr>
          <p:cNvPr id="13"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14"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15" name="TextBox 14"/>
          <p:cNvSpPr txBox="1"/>
          <p:nvPr/>
        </p:nvSpPr>
        <p:spPr>
          <a:xfrm>
            <a:off x="609600" y="1981200"/>
            <a:ext cx="8001000" cy="4801314"/>
          </a:xfrm>
          <a:prstGeom prst="rect">
            <a:avLst/>
          </a:prstGeom>
          <a:noFill/>
        </p:spPr>
        <p:txBody>
          <a:bodyPr wrap="square" rtlCol="0">
            <a:spAutoFit/>
          </a:bodyPr>
          <a:lstStyle/>
          <a:p>
            <a:pPr>
              <a:buFont typeface="Arial" pitchFamily="34" charset="0"/>
              <a:buChar char="•"/>
            </a:pPr>
            <a:r>
              <a:rPr lang="en-US" dirty="0">
                <a:latin typeface="+mj-lt"/>
              </a:rPr>
              <a:t> Back to the estate tax… </a:t>
            </a:r>
          </a:p>
          <a:p>
            <a:pPr>
              <a:buFont typeface="Arial" pitchFamily="34" charset="0"/>
              <a:buChar char="•"/>
            </a:pPr>
            <a:endParaRPr lang="en-US" dirty="0">
              <a:latin typeface="+mj-lt"/>
            </a:endParaRPr>
          </a:p>
          <a:p>
            <a:pPr>
              <a:buFont typeface="Arial" pitchFamily="34" charset="0"/>
              <a:buChar char="•"/>
            </a:pPr>
            <a:r>
              <a:rPr lang="en-US" dirty="0">
                <a:latin typeface="+mj-lt"/>
              </a:rPr>
              <a:t> 2025 Federal estate tax exemption and rate - $13,990,000; 40%</a:t>
            </a:r>
          </a:p>
          <a:p>
            <a:endParaRPr lang="en-US" dirty="0">
              <a:latin typeface="+mj-lt"/>
            </a:endParaRPr>
          </a:p>
          <a:p>
            <a:pPr>
              <a:buFont typeface="Arial" pitchFamily="34" charset="0"/>
              <a:buChar char="•"/>
            </a:pPr>
            <a:r>
              <a:rPr lang="en-US" dirty="0">
                <a:latin typeface="+mj-lt"/>
              </a:rPr>
              <a:t> 2001 Federal estate tax exemption and rate - $675,000; 55%</a:t>
            </a:r>
          </a:p>
          <a:p>
            <a:endParaRPr lang="en-US" dirty="0">
              <a:latin typeface="+mj-lt"/>
            </a:endParaRPr>
          </a:p>
          <a:p>
            <a:pPr>
              <a:buFont typeface="Arial" pitchFamily="34" charset="0"/>
              <a:buChar char="•"/>
            </a:pPr>
            <a:r>
              <a:rPr lang="en-US" dirty="0">
                <a:highlight>
                  <a:srgbClr val="FFFF00"/>
                </a:highlight>
                <a:latin typeface="+mj-lt"/>
              </a:rPr>
              <a:t> WAKE UP – TRIVIA TIME! </a:t>
            </a:r>
            <a:r>
              <a:rPr lang="en-US" dirty="0">
                <a:highlight>
                  <a:srgbClr val="FFFF00"/>
                </a:highlight>
                <a:latin typeface="+mj-lt"/>
                <a:sym typeface="Wingdings" panose="05000000000000000000" pitchFamily="2" charset="2"/>
              </a:rPr>
              <a:t></a:t>
            </a:r>
          </a:p>
          <a:p>
            <a:endParaRPr lang="en-US" dirty="0">
              <a:latin typeface="+mj-lt"/>
            </a:endParaRPr>
          </a:p>
          <a:p>
            <a:pPr>
              <a:buFont typeface="Arial" pitchFamily="34" charset="0"/>
              <a:buChar char="•"/>
            </a:pPr>
            <a:r>
              <a:rPr lang="en-US" dirty="0">
                <a:latin typeface="+mj-lt"/>
              </a:rPr>
              <a:t>Top marginal Federal income tax rate - 37%</a:t>
            </a:r>
          </a:p>
          <a:p>
            <a:endParaRPr lang="en-US" dirty="0">
              <a:latin typeface="+mj-lt"/>
            </a:endParaRPr>
          </a:p>
          <a:p>
            <a:pPr>
              <a:buFont typeface="Arial" pitchFamily="34" charset="0"/>
              <a:buChar char="•"/>
            </a:pPr>
            <a:r>
              <a:rPr lang="en-US" dirty="0">
                <a:latin typeface="+mj-lt"/>
              </a:rPr>
              <a:t> New York City top marginal state and local income tax rate – 12.5%</a:t>
            </a:r>
          </a:p>
          <a:p>
            <a:endParaRPr lang="en-US" dirty="0">
              <a:latin typeface="+mj-lt"/>
            </a:endParaRPr>
          </a:p>
          <a:p>
            <a:pPr>
              <a:buFont typeface="Arial" pitchFamily="34" charset="0"/>
              <a:buChar char="•"/>
            </a:pPr>
            <a:r>
              <a:rPr lang="en-US" dirty="0">
                <a:latin typeface="+mj-lt"/>
              </a:rPr>
              <a:t> 2023 - Approximately  </a:t>
            </a:r>
            <a:r>
              <a:rPr lang="en-US" dirty="0">
                <a:highlight>
                  <a:srgbClr val="FFFF00"/>
                </a:highlight>
                <a:latin typeface="+mj-lt"/>
              </a:rPr>
              <a:t>           </a:t>
            </a:r>
            <a:r>
              <a:rPr lang="en-US" dirty="0">
                <a:latin typeface="+mj-lt"/>
              </a:rPr>
              <a:t> estates paid Federal estate taxes</a:t>
            </a:r>
          </a:p>
          <a:p>
            <a:pPr>
              <a:buFont typeface="Arial" pitchFamily="34" charset="0"/>
              <a:buChar char="•"/>
            </a:pPr>
            <a:endParaRPr lang="en-US" dirty="0">
              <a:latin typeface="+mj-lt"/>
            </a:endParaRPr>
          </a:p>
          <a:p>
            <a:pPr>
              <a:buFont typeface="Arial" pitchFamily="34" charset="0"/>
              <a:buChar char="•"/>
            </a:pPr>
            <a:r>
              <a:rPr lang="en-US" dirty="0">
                <a:latin typeface="+mj-lt"/>
              </a:rPr>
              <a:t> NE Florida has approximately 0.33% of the nation’s population, which would mean approximately </a:t>
            </a:r>
            <a:r>
              <a:rPr lang="en-US" dirty="0">
                <a:highlight>
                  <a:srgbClr val="FFFF00"/>
                </a:highlight>
                <a:latin typeface="+mj-lt"/>
              </a:rPr>
              <a:t>       </a:t>
            </a:r>
            <a:r>
              <a:rPr lang="en-US" dirty="0">
                <a:latin typeface="+mj-lt"/>
              </a:rPr>
              <a:t>  estates each year pay estate taxes</a:t>
            </a:r>
          </a:p>
          <a:p>
            <a:pPr>
              <a:buFont typeface="Arial" pitchFamily="34" charset="0"/>
              <a:buChar char="•"/>
            </a:pPr>
            <a:endParaRPr lang="en-US" dirty="0">
              <a:latin typeface="+mj-lt"/>
            </a:endParaRPr>
          </a:p>
        </p:txBody>
      </p:sp>
      <p:pic>
        <p:nvPicPr>
          <p:cNvPr id="2" name="Picture 1" descr="A blue and black logo">
            <a:extLst>
              <a:ext uri="{FF2B5EF4-FFF2-40B4-BE49-F238E27FC236}">
                <a16:creationId xmlns:a16="http://schemas.microsoft.com/office/drawing/2014/main" id="{25D70A15-B1CF-33FA-9BD4-6652E671B0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3078"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39" name="TextBox 38"/>
          <p:cNvSpPr txBox="1"/>
          <p:nvPr/>
        </p:nvSpPr>
        <p:spPr>
          <a:xfrm>
            <a:off x="685800" y="2286000"/>
            <a:ext cx="8001000" cy="3693319"/>
          </a:xfrm>
          <a:prstGeom prst="rect">
            <a:avLst/>
          </a:prstGeom>
          <a:noFill/>
        </p:spPr>
        <p:txBody>
          <a:bodyPr wrap="square" rtlCol="0">
            <a:spAutoFit/>
          </a:bodyPr>
          <a:lstStyle/>
          <a:p>
            <a:pPr algn="just">
              <a:buFont typeface="Arial" pitchFamily="34" charset="0"/>
              <a:buChar char="•"/>
            </a:pPr>
            <a:r>
              <a:rPr lang="en-US" dirty="0">
                <a:latin typeface="+mj-lt"/>
              </a:rPr>
              <a:t> As of 2024, over $22,000,000,000,000 held in United States IRAs and 401(k)s, with the greatest share in non-Roth IRAs.</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 Average Fidelity Investments balance for clients with an IRA and 401(k) is  over $260,000.</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 “Planned giving” does not have to mean writing wills, trusts or anything fancier than that.</a:t>
            </a:r>
          </a:p>
          <a:p>
            <a:pPr algn="just"/>
            <a:endParaRPr lang="en-US" dirty="0">
              <a:latin typeface="+mj-lt"/>
            </a:endParaRPr>
          </a:p>
          <a:p>
            <a:pPr algn="just">
              <a:buFont typeface="Arial" pitchFamily="34" charset="0"/>
              <a:buChar char="•"/>
            </a:pPr>
            <a:r>
              <a:rPr lang="en-US" dirty="0">
                <a:latin typeface="+mj-lt"/>
              </a:rPr>
              <a:t> Imagine from the standpoint of “Grace the Giver.” Beneficiary change forms are clear and easy.</a:t>
            </a:r>
          </a:p>
          <a:p>
            <a:pPr algn="just"/>
            <a:endParaRPr lang="en-US" dirty="0">
              <a:latin typeface="+mj-lt"/>
            </a:endParaRPr>
          </a:p>
          <a:p>
            <a:pPr algn="just">
              <a:buFont typeface="Arial" pitchFamily="34" charset="0"/>
              <a:buChar char="•"/>
            </a:pPr>
            <a:r>
              <a:rPr lang="en-US" dirty="0">
                <a:latin typeface="+mj-lt"/>
              </a:rPr>
              <a:t> Easy = implementable, updatable, understandable.</a:t>
            </a:r>
          </a:p>
        </p:txBody>
      </p:sp>
      <p:sp>
        <p:nvSpPr>
          <p:cNvPr id="9" name="Rectangle 3"/>
          <p:cNvSpPr txBox="1">
            <a:spLocks noChangeArrowheads="1"/>
          </p:cNvSpPr>
          <p:nvPr/>
        </p:nvSpPr>
        <p:spPr bwMode="auto">
          <a:xfrm>
            <a:off x="533400" y="12954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pPr>
            <a:r>
              <a:rPr lang="en-US" sz="2800" i="1" kern="0" dirty="0"/>
              <a:t>Where the money is…</a:t>
            </a:r>
          </a:p>
          <a:p>
            <a:pPr algn="ctr" eaLnBrk="1" hangingPunct="1">
              <a:buFontTx/>
              <a:buNone/>
            </a:pPr>
            <a:endParaRPr lang="en-US" sz="2400" i="1" kern="0" dirty="0"/>
          </a:p>
        </p:txBody>
      </p:sp>
      <p:pic>
        <p:nvPicPr>
          <p:cNvPr id="2" name="Picture 1" descr="A blue and black logo">
            <a:extLst>
              <a:ext uri="{FF2B5EF4-FFF2-40B4-BE49-F238E27FC236}">
                <a16:creationId xmlns:a16="http://schemas.microsoft.com/office/drawing/2014/main" id="{A410C251-81A7-067B-276F-308E63C2AA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6"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7" name="TextBox 6"/>
          <p:cNvSpPr txBox="1"/>
          <p:nvPr/>
        </p:nvSpPr>
        <p:spPr>
          <a:xfrm>
            <a:off x="685800" y="2286000"/>
            <a:ext cx="8001000" cy="3416320"/>
          </a:xfrm>
          <a:prstGeom prst="rect">
            <a:avLst/>
          </a:prstGeom>
          <a:noFill/>
        </p:spPr>
        <p:txBody>
          <a:bodyPr wrap="square" rtlCol="0">
            <a:spAutoFit/>
          </a:bodyPr>
          <a:lstStyle/>
          <a:p>
            <a:pPr algn="just">
              <a:buFont typeface="Arial" pitchFamily="34" charset="0"/>
              <a:buChar char="•"/>
            </a:pPr>
            <a:r>
              <a:rPr lang="en-US" dirty="0">
                <a:latin typeface="+mj-lt"/>
              </a:rPr>
              <a:t> Grace the Giver’s Assets:</a:t>
            </a:r>
          </a:p>
          <a:p>
            <a:pPr lvl="1" algn="just">
              <a:buFont typeface="Arial" pitchFamily="34" charset="0"/>
              <a:buChar char="•"/>
            </a:pPr>
            <a:r>
              <a:rPr lang="en-US" dirty="0">
                <a:latin typeface="+mj-lt"/>
              </a:rPr>
              <a:t> $1,000,000 House</a:t>
            </a:r>
          </a:p>
          <a:p>
            <a:pPr lvl="1" algn="just">
              <a:buFont typeface="Arial" pitchFamily="34" charset="0"/>
              <a:buChar char="•"/>
            </a:pPr>
            <a:r>
              <a:rPr lang="en-US" dirty="0">
                <a:latin typeface="+mj-lt"/>
              </a:rPr>
              <a:t> $600,000 IRA</a:t>
            </a:r>
          </a:p>
          <a:p>
            <a:pPr lvl="1" algn="just">
              <a:buFont typeface="Arial" pitchFamily="34" charset="0"/>
              <a:buChar char="•"/>
            </a:pPr>
            <a:r>
              <a:rPr lang="en-US" dirty="0">
                <a:latin typeface="+mj-lt"/>
              </a:rPr>
              <a:t> $200,000 Checking, Savings and Non-IRA Investment Accounts</a:t>
            </a:r>
          </a:p>
          <a:p>
            <a:pPr algn="just"/>
            <a:endParaRPr lang="en-US" dirty="0">
              <a:latin typeface="+mj-lt"/>
            </a:endParaRPr>
          </a:p>
          <a:p>
            <a:pPr algn="just">
              <a:buFont typeface="Arial" pitchFamily="34" charset="0"/>
              <a:buChar char="•"/>
            </a:pPr>
            <a:r>
              <a:rPr lang="en-US" dirty="0">
                <a:latin typeface="+mj-lt"/>
              </a:rPr>
              <a:t> Give 10% of the whole to charity under Will - $0 estate tax savings; up to $300,000 of deferred income taxes “lurking” in IRA.</a:t>
            </a:r>
          </a:p>
          <a:p>
            <a:pPr algn="just"/>
            <a:endParaRPr lang="en-US" dirty="0">
              <a:latin typeface="+mj-lt"/>
            </a:endParaRPr>
          </a:p>
          <a:p>
            <a:pPr algn="just">
              <a:buFont typeface="Arial" pitchFamily="34" charset="0"/>
              <a:buChar char="•"/>
            </a:pPr>
            <a:r>
              <a:rPr lang="en-US" dirty="0">
                <a:latin typeface="+mj-lt"/>
              </a:rPr>
              <a:t> Give 10% of the whole to charity under IRA - $0 estate tax savings; up to $90,000 of income tax savings to beneficiaries.</a:t>
            </a:r>
          </a:p>
          <a:p>
            <a:pPr algn="just"/>
            <a:endParaRPr lang="en-US" dirty="0">
              <a:latin typeface="+mj-lt"/>
            </a:endParaRPr>
          </a:p>
          <a:p>
            <a:pPr algn="just">
              <a:buFont typeface="Arial" pitchFamily="34" charset="0"/>
              <a:buChar char="•"/>
            </a:pPr>
            <a:r>
              <a:rPr lang="en-US" dirty="0">
                <a:latin typeface="+mj-lt"/>
              </a:rPr>
              <a:t> QCDs – of course!</a:t>
            </a:r>
          </a:p>
        </p:txBody>
      </p:sp>
      <p:sp>
        <p:nvSpPr>
          <p:cNvPr id="8" name="Rectangle 3"/>
          <p:cNvSpPr txBox="1">
            <a:spLocks noChangeArrowheads="1"/>
          </p:cNvSpPr>
          <p:nvPr/>
        </p:nvSpPr>
        <p:spPr>
          <a:xfrm>
            <a:off x="533400" y="1295400"/>
            <a:ext cx="8229600" cy="762000"/>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eaLnBrk="1" hangingPunct="1">
              <a:buFontTx/>
              <a:buNone/>
            </a:pPr>
            <a:r>
              <a:rPr lang="en-US" sz="2800" i="1" kern="0" dirty="0"/>
              <a:t>We left Grace back in the room...</a:t>
            </a:r>
          </a:p>
          <a:p>
            <a:pPr algn="ctr" eaLnBrk="1" hangingPunct="1">
              <a:buFontTx/>
              <a:buNone/>
            </a:pPr>
            <a:endParaRPr lang="en-US" sz="2400" i="1" kern="0" dirty="0"/>
          </a:p>
        </p:txBody>
      </p:sp>
      <p:pic>
        <p:nvPicPr>
          <p:cNvPr id="2" name="Picture 1" descr="A blue and black logo">
            <a:extLst>
              <a:ext uri="{FF2B5EF4-FFF2-40B4-BE49-F238E27FC236}">
                <a16:creationId xmlns:a16="http://schemas.microsoft.com/office/drawing/2014/main" id="{768C1493-0921-4A8B-A612-4650BCFEB9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533400" y="1295400"/>
            <a:ext cx="8229600" cy="762000"/>
          </a:xfrm>
        </p:spPr>
        <p:txBody>
          <a:bodyPr/>
          <a:lstStyle/>
          <a:p>
            <a:pPr algn="ctr" eaLnBrk="1" hangingPunct="1">
              <a:buFontTx/>
              <a:buNone/>
            </a:pPr>
            <a:r>
              <a:rPr lang="en-US" sz="2800" i="1" dirty="0"/>
              <a:t>No one said there would be math…</a:t>
            </a:r>
          </a:p>
          <a:p>
            <a:pPr algn="ctr" eaLnBrk="1" hangingPunct="1">
              <a:buFontTx/>
              <a:buNone/>
            </a:pPr>
            <a:endParaRPr lang="en-US" sz="2400" i="1" dirty="0"/>
          </a:p>
        </p:txBody>
      </p:sp>
      <p:sp>
        <p:nvSpPr>
          <p:cNvPr id="3077" name="Line 7"/>
          <p:cNvSpPr>
            <a:spLocks noChangeShapeType="1"/>
          </p:cNvSpPr>
          <p:nvPr/>
        </p:nvSpPr>
        <p:spPr bwMode="auto">
          <a:xfrm>
            <a:off x="152400" y="838200"/>
            <a:ext cx="8153400" cy="0"/>
          </a:xfrm>
          <a:prstGeom prst="line">
            <a:avLst/>
          </a:prstGeom>
          <a:noFill/>
          <a:ln w="9525">
            <a:solidFill>
              <a:srgbClr val="000000"/>
            </a:solidFill>
            <a:round/>
            <a:headEnd/>
            <a:tailEnd/>
          </a:ln>
        </p:spPr>
        <p:txBody>
          <a:bodyPr/>
          <a:lstStyle/>
          <a:p>
            <a:endParaRPr lang="en-US"/>
          </a:p>
        </p:txBody>
      </p:sp>
      <p:sp>
        <p:nvSpPr>
          <p:cNvPr id="3078" name="Line 8"/>
          <p:cNvSpPr>
            <a:spLocks noChangeShapeType="1"/>
          </p:cNvSpPr>
          <p:nvPr/>
        </p:nvSpPr>
        <p:spPr bwMode="auto">
          <a:xfrm>
            <a:off x="152400" y="914400"/>
            <a:ext cx="8153400" cy="0"/>
          </a:xfrm>
          <a:prstGeom prst="line">
            <a:avLst/>
          </a:prstGeom>
          <a:noFill/>
          <a:ln w="9525">
            <a:solidFill>
              <a:srgbClr val="000000"/>
            </a:solidFill>
            <a:round/>
            <a:headEnd/>
            <a:tailEnd/>
          </a:ln>
        </p:spPr>
        <p:txBody>
          <a:bodyPr/>
          <a:lstStyle/>
          <a:p>
            <a:endParaRPr lang="en-US"/>
          </a:p>
        </p:txBody>
      </p:sp>
      <p:sp>
        <p:nvSpPr>
          <p:cNvPr id="39" name="TextBox 38"/>
          <p:cNvSpPr txBox="1"/>
          <p:nvPr/>
        </p:nvSpPr>
        <p:spPr>
          <a:xfrm>
            <a:off x="685800" y="2286000"/>
            <a:ext cx="8001000" cy="2031325"/>
          </a:xfrm>
          <a:prstGeom prst="rect">
            <a:avLst/>
          </a:prstGeom>
          <a:noFill/>
        </p:spPr>
        <p:txBody>
          <a:bodyPr wrap="square" rtlCol="0">
            <a:spAutoFit/>
          </a:bodyPr>
          <a:lstStyle/>
          <a:p>
            <a:pPr algn="just">
              <a:buFont typeface="Arial" pitchFamily="34" charset="0"/>
              <a:buChar char="•"/>
            </a:pPr>
            <a:r>
              <a:rPr lang="en-US" dirty="0">
                <a:latin typeface="+mj-lt"/>
              </a:rPr>
              <a:t> 10% of assets passing under Grace’s will = $120,000</a:t>
            </a:r>
          </a:p>
          <a:p>
            <a:pPr algn="just"/>
            <a:endParaRPr lang="en-US" dirty="0">
              <a:latin typeface="+mj-lt"/>
            </a:endParaRPr>
          </a:p>
          <a:p>
            <a:pPr algn="just">
              <a:buFont typeface="Arial" pitchFamily="34" charset="0"/>
              <a:buChar char="•"/>
            </a:pPr>
            <a:r>
              <a:rPr lang="en-US" dirty="0">
                <a:latin typeface="+mj-lt"/>
              </a:rPr>
              <a:t> 10% of total assets passing at Grace’s death = $180,000</a:t>
            </a:r>
          </a:p>
          <a:p>
            <a:pPr algn="just">
              <a:buFont typeface="Arial" pitchFamily="34" charset="0"/>
              <a:buChar char="•"/>
            </a:pPr>
            <a:endParaRPr lang="en-US" dirty="0">
              <a:latin typeface="+mj-lt"/>
            </a:endParaRPr>
          </a:p>
          <a:p>
            <a:pPr algn="just">
              <a:buFont typeface="Arial" pitchFamily="34" charset="0"/>
              <a:buChar char="•"/>
            </a:pPr>
            <a:r>
              <a:rPr lang="en-US" dirty="0">
                <a:latin typeface="+mj-lt"/>
              </a:rPr>
              <a:t> Big difference between “10% of the assets passing under this will/trust” and “10% of the total assets passing by reason of my death, including by beneficiary designation”</a:t>
            </a:r>
          </a:p>
        </p:txBody>
      </p:sp>
      <p:pic>
        <p:nvPicPr>
          <p:cNvPr id="2" name="Picture 1" descr="A blue and black logo">
            <a:extLst>
              <a:ext uri="{FF2B5EF4-FFF2-40B4-BE49-F238E27FC236}">
                <a16:creationId xmlns:a16="http://schemas.microsoft.com/office/drawing/2014/main" id="{FAD70CCC-FB80-9F7E-BD32-CB3CA85A4D9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6991" y="0"/>
            <a:ext cx="4750018" cy="72076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item.xml>��< ? x m l   v e r s i o n = " 1 . 0 "   e n c o d i n g = " u t f - 1 6 " ? >  
 < p r o p e r t i e s   x m l n s = " h t t p : / / w w w . i m a n a g e . c o m / w o r k / x m l s c h e m a " >  
     < d o c u m e n t i d > F T L B I M A N A G E D B ! 2 3 5 4 3 1 2 . 1 < / d o c u m e n t i d >  
     < s e n d e r i d > C B T 3 @ F I S H E R T O U S E Y . C O M < / s e n d e r i d >  
     < s e n d e r e m a i l > C B T 3 @ F I S H E R T O U S E Y . C O M < / s e n d e r e m a i l >  
     < l a s t m o d i f i e d > 2 0 2 5 - 0 2 - 1 2 T 1 4 : 0 0 : 2 6 . 0 0 0 0 0 0 0 - 0 5 : 0 0 < / l a s t m o d i f i e d >  
     < d a t a b a s e > F T L B I M A N A G E D B < / d a t a b a s e >  
 < / p r o p e r t i e s > 
</file>

<file path=docProps/app.xml><?xml version="1.0" encoding="utf-8"?>
<Properties xmlns="http://schemas.openxmlformats.org/officeDocument/2006/extended-properties" xmlns:vt="http://schemas.openxmlformats.org/officeDocument/2006/docPropsVTypes">
  <TotalTime>605</TotalTime>
  <Words>814</Words>
  <Application>Microsoft Office PowerPoint</Application>
  <PresentationFormat>On-screen Show (4:3)</PresentationFormat>
  <Paragraphs>88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Default Design</vt:lpstr>
      <vt:lpstr>Inside the Client Conference The Possibilities and Pitfalls of Client Giving Decisions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Fisher Tousery Leas &amp; Ball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of the Estate Tax… and How to Avoid It!</dc:title>
  <dc:creator>administrator</dc:creator>
  <cp:lastModifiedBy>Clay B. Tousey III</cp:lastModifiedBy>
  <cp:revision>86</cp:revision>
  <dcterms:created xsi:type="dcterms:W3CDTF">2010-01-19T18:36:39Z</dcterms:created>
  <dcterms:modified xsi:type="dcterms:W3CDTF">2025-02-12T19:00:26Z</dcterms:modified>
</cp:coreProperties>
</file>